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mov" ContentType="video/unknown"/>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369" r:id="rId2"/>
    <p:sldId id="370" r:id="rId3"/>
    <p:sldId id="409" r:id="rId4"/>
    <p:sldId id="371" r:id="rId5"/>
    <p:sldId id="395" r:id="rId6"/>
    <p:sldId id="410" r:id="rId7"/>
    <p:sldId id="397" r:id="rId8"/>
    <p:sldId id="372" r:id="rId9"/>
    <p:sldId id="373" r:id="rId10"/>
    <p:sldId id="374" r:id="rId11"/>
    <p:sldId id="375" r:id="rId12"/>
    <p:sldId id="376" r:id="rId13"/>
    <p:sldId id="377" r:id="rId14"/>
    <p:sldId id="378" r:id="rId15"/>
    <p:sldId id="379" r:id="rId16"/>
    <p:sldId id="380" r:id="rId17"/>
    <p:sldId id="381" r:id="rId18"/>
    <p:sldId id="382" r:id="rId19"/>
    <p:sldId id="383" r:id="rId20"/>
    <p:sldId id="384" r:id="rId21"/>
    <p:sldId id="398" r:id="rId22"/>
    <p:sldId id="399" r:id="rId23"/>
    <p:sldId id="411" r:id="rId24"/>
    <p:sldId id="401" r:id="rId25"/>
    <p:sldId id="412" r:id="rId26"/>
    <p:sldId id="403" r:id="rId27"/>
    <p:sldId id="413" r:id="rId28"/>
    <p:sldId id="414" r:id="rId29"/>
    <p:sldId id="364" r:id="rId30"/>
    <p:sldId id="406" r:id="rId31"/>
    <p:sldId id="408" r:id="rId32"/>
    <p:sldId id="366" r:id="rId33"/>
    <p:sldId id="415" r:id="rId34"/>
    <p:sldId id="416" r:id="rId35"/>
    <p:sldId id="389" r:id="rId36"/>
    <p:sldId id="394"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E60000"/>
    <a:srgbClr val="6C0000"/>
    <a:srgbClr val="D40028"/>
    <a:srgbClr val="DA002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61" autoAdjust="0"/>
    <p:restoredTop sz="93264" autoAdjust="0"/>
  </p:normalViewPr>
  <p:slideViewPr>
    <p:cSldViewPr snapToGrid="0" snapToObjects="1">
      <p:cViewPr varScale="1">
        <p:scale>
          <a:sx n="95" d="100"/>
          <a:sy n="95" d="100"/>
        </p:scale>
        <p:origin x="-129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neilabraham:Library:Caches:TemporaryItems:Outlook%20Temp:search_lengths.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neilabraham:Library:Caches:TemporaryItems:Outlook%20Temp:n-gram_clean.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neilabraham:Library:Caches:TemporaryItems:Outlook%20Temp:n-gram_clean.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neilabraham:Library:Caches:TemporaryItems:Outlook%20Temp:n-gram_clean.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neilabraham:Library:Caches:TemporaryItems:Outlook%20Temp:n-gram_clea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75"/>
      <c:rotY val="0"/>
      <c:rAngAx val="0"/>
      <c:perspective val="30"/>
    </c:view3D>
    <c:floor>
      <c:thickness val="0"/>
    </c:floor>
    <c:sideWall>
      <c:thickness val="0"/>
    </c:sideWall>
    <c:backWall>
      <c:thickness val="0"/>
    </c:backWall>
    <c:plotArea>
      <c:layout>
        <c:manualLayout>
          <c:layoutTarget val="inner"/>
          <c:xMode val="edge"/>
          <c:yMode val="edge"/>
          <c:x val="0.209294776809074"/>
          <c:y val="0.234788332414093"/>
          <c:w val="0.572252983446143"/>
          <c:h val="0.763910452808625"/>
        </c:manualLayout>
      </c:layout>
      <c:pie3DChart>
        <c:varyColors val="1"/>
        <c:ser>
          <c:idx val="0"/>
          <c:order val="0"/>
          <c:dLbls>
            <c:dLbl>
              <c:idx val="0"/>
              <c:layout>
                <c:manualLayout>
                  <c:x val="-0.170476988449339"/>
                  <c:y val="0.1419001104693"/>
                </c:manualLayout>
              </c:layout>
              <c:tx>
                <c:rich>
                  <a:bodyPr/>
                  <a:lstStyle/>
                  <a:p>
                    <a:r>
                      <a:rPr lang="en-US" sz="1800" b="0" dirty="0" smtClean="0">
                        <a:latin typeface="Century Gothic"/>
                        <a:cs typeface="Century Gothic"/>
                      </a:rPr>
                      <a:t> 1 word</a:t>
                    </a:r>
                    <a:r>
                      <a:rPr lang="en-US" sz="1800" b="0" dirty="0">
                        <a:latin typeface="Century Gothic"/>
                        <a:cs typeface="Century Gothic"/>
                      </a:rPr>
                      <a:t>
31%</a:t>
                    </a:r>
                  </a:p>
                </c:rich>
              </c:tx>
              <c:showLegendKey val="0"/>
              <c:showVal val="1"/>
              <c:showCatName val="1"/>
              <c:showSerName val="0"/>
              <c:showPercent val="0"/>
              <c:showBubbleSize val="0"/>
              <c:separator>
</c:separator>
            </c:dLbl>
            <c:dLbl>
              <c:idx val="1"/>
              <c:layout>
                <c:manualLayout>
                  <c:x val="-0.0431883738196548"/>
                  <c:y val="-0.165884750648362"/>
                </c:manualLayout>
              </c:layout>
              <c:tx>
                <c:rich>
                  <a:bodyPr/>
                  <a:lstStyle/>
                  <a:p>
                    <a:r>
                      <a:rPr lang="en-US" sz="1800" b="0" dirty="0" smtClean="0">
                        <a:latin typeface="Century Gothic"/>
                        <a:cs typeface="Century Gothic"/>
                      </a:rPr>
                      <a:t>2 words</a:t>
                    </a:r>
                    <a:r>
                      <a:rPr lang="en-US" sz="1800" b="0" dirty="0">
                        <a:latin typeface="Century Gothic"/>
                        <a:cs typeface="Century Gothic"/>
                      </a:rPr>
                      <a:t>
34%</a:t>
                    </a:r>
                    <a:endParaRPr lang="en-US" dirty="0"/>
                  </a:p>
                </c:rich>
              </c:tx>
              <c:showLegendKey val="0"/>
              <c:showVal val="1"/>
              <c:showCatName val="1"/>
              <c:showSerName val="0"/>
              <c:showPercent val="0"/>
              <c:showBubbleSize val="0"/>
              <c:separator>
</c:separator>
            </c:dLbl>
            <c:dLbl>
              <c:idx val="2"/>
              <c:layout>
                <c:manualLayout>
                  <c:x val="0.176983233670813"/>
                  <c:y val="-0.00771023097163894"/>
                </c:manualLayout>
              </c:layout>
              <c:tx>
                <c:rich>
                  <a:bodyPr/>
                  <a:lstStyle/>
                  <a:p>
                    <a:r>
                      <a:rPr lang="en-US" sz="1800" b="0" dirty="0" smtClean="0">
                        <a:latin typeface="Century Gothic"/>
                        <a:cs typeface="Century Gothic"/>
                      </a:rPr>
                      <a:t>3 words</a:t>
                    </a:r>
                    <a:r>
                      <a:rPr lang="en-US" sz="1800" b="0" dirty="0">
                        <a:latin typeface="Century Gothic"/>
                        <a:cs typeface="Century Gothic"/>
                      </a:rPr>
                      <a:t>
19%</a:t>
                    </a:r>
                  </a:p>
                </c:rich>
              </c:tx>
              <c:showLegendKey val="0"/>
              <c:showVal val="1"/>
              <c:showCatName val="1"/>
              <c:showSerName val="0"/>
              <c:showPercent val="0"/>
              <c:showBubbleSize val="0"/>
              <c:separator>
</c:separator>
            </c:dLbl>
            <c:dLbl>
              <c:idx val="3"/>
              <c:layout>
                <c:manualLayout>
                  <c:x val="0.0813165283072562"/>
                  <c:y val="0.125947034414251"/>
                </c:manualLayout>
              </c:layout>
              <c:showLegendKey val="0"/>
              <c:showVal val="1"/>
              <c:showCatName val="1"/>
              <c:showSerName val="0"/>
              <c:showPercent val="0"/>
              <c:showBubbleSize val="0"/>
              <c:separator>
</c:separator>
            </c:dLbl>
            <c:dLbl>
              <c:idx val="4"/>
              <c:layout>
                <c:manualLayout>
                  <c:x val="0.0472300957976378"/>
                  <c:y val="0.111993828093341"/>
                </c:manualLayout>
              </c:layout>
              <c:showLegendKey val="0"/>
              <c:showVal val="1"/>
              <c:showCatName val="1"/>
              <c:showSerName val="0"/>
              <c:showPercent val="0"/>
              <c:showBubbleSize val="0"/>
              <c:separator>
</c:separator>
            </c:dLbl>
            <c:txPr>
              <a:bodyPr/>
              <a:lstStyle/>
              <a:p>
                <a:pPr>
                  <a:defRPr sz="1800" b="0">
                    <a:latin typeface="Century Gothic"/>
                    <a:cs typeface="Century Gothic"/>
                  </a:defRPr>
                </a:pPr>
                <a:endParaRPr lang="en-US"/>
              </a:p>
            </c:txPr>
            <c:showLegendKey val="0"/>
            <c:showVal val="1"/>
            <c:showCatName val="1"/>
            <c:showSerName val="0"/>
            <c:showPercent val="0"/>
            <c:showBubbleSize val="0"/>
            <c:separator>
</c:separator>
            <c:showLeaderLines val="1"/>
          </c:dLbls>
          <c:val>
            <c:numRef>
              <c:f>search_lengths.csv!$H$1:$H$8</c:f>
              <c:numCache>
                <c:formatCode>0%</c:formatCode>
                <c:ptCount val="8"/>
                <c:pt idx="0">
                  <c:v>0.31</c:v>
                </c:pt>
                <c:pt idx="1">
                  <c:v>0.34</c:v>
                </c:pt>
                <c:pt idx="2">
                  <c:v>0.19</c:v>
                </c:pt>
                <c:pt idx="3">
                  <c:v>0.08</c:v>
                </c:pt>
                <c:pt idx="4">
                  <c:v>0.04</c:v>
                </c:pt>
                <c:pt idx="5">
                  <c:v>0.02</c:v>
                </c:pt>
                <c:pt idx="6">
                  <c:v>0.01</c:v>
                </c:pt>
                <c:pt idx="7">
                  <c:v>0.01</c:v>
                </c:pt>
              </c:numCache>
            </c:numRef>
          </c:val>
        </c:ser>
        <c:dLbls>
          <c:showLegendKey val="0"/>
          <c:showVal val="0"/>
          <c:showCatName val="0"/>
          <c:showSerName val="0"/>
          <c:showPercent val="0"/>
          <c:showBubbleSize val="0"/>
          <c:showLeaderLines val="1"/>
        </c:dLbls>
      </c:pie3D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85382003224219"/>
          <c:y val="0.029082774049217"/>
          <c:w val="0.777283513648583"/>
          <c:h val="0.914213391111346"/>
        </c:manualLayout>
      </c:layout>
      <c:barChart>
        <c:barDir val="bar"/>
        <c:grouping val="clustered"/>
        <c:varyColors val="0"/>
        <c:ser>
          <c:idx val="0"/>
          <c:order val="0"/>
          <c:invertIfNegative val="0"/>
          <c:cat>
            <c:strRef>
              <c:f>top_unigrams.csv!$A$468:$A$487</c:f>
              <c:strCache>
                <c:ptCount val="20"/>
                <c:pt idx="0">
                  <c:v>yield</c:v>
                </c:pt>
                <c:pt idx="1">
                  <c:v>primer</c:v>
                </c:pt>
                <c:pt idx="2">
                  <c:v>high</c:v>
                </c:pt>
                <c:pt idx="3">
                  <c:v>strategy</c:v>
                </c:pt>
                <c:pt idx="4">
                  <c:v>weekly</c:v>
                </c:pt>
                <c:pt idx="5">
                  <c:v>european</c:v>
                </c:pt>
                <c:pt idx="6">
                  <c:v>emerging</c:v>
                </c:pt>
                <c:pt idx="7">
                  <c:v>credit</c:v>
                </c:pt>
                <c:pt idx="8">
                  <c:v>em</c:v>
                </c:pt>
                <c:pt idx="9">
                  <c:v>bond</c:v>
                </c:pt>
                <c:pt idx="10">
                  <c:v>bank</c:v>
                </c:pt>
                <c:pt idx="11">
                  <c:v>markets</c:v>
                </c:pt>
                <c:pt idx="12">
                  <c:v>equity</c:v>
                </c:pt>
                <c:pt idx="13">
                  <c:v>index</c:v>
                </c:pt>
                <c:pt idx="14">
                  <c:v>2014</c:v>
                </c:pt>
                <c:pt idx="15">
                  <c:v>outlook</c:v>
                </c:pt>
                <c:pt idx="16">
                  <c:v>china</c:v>
                </c:pt>
                <c:pt idx="17">
                  <c:v>global</c:v>
                </c:pt>
                <c:pt idx="18">
                  <c:v>market</c:v>
                </c:pt>
                <c:pt idx="19">
                  <c:v>us</c:v>
                </c:pt>
              </c:strCache>
            </c:strRef>
          </c:cat>
          <c:val>
            <c:numRef>
              <c:f>top_unigrams.csv!$B$468:$B$487</c:f>
              <c:numCache>
                <c:formatCode>General</c:formatCode>
                <c:ptCount val="20"/>
                <c:pt idx="0">
                  <c:v>1754.0</c:v>
                </c:pt>
                <c:pt idx="1">
                  <c:v>1866.0</c:v>
                </c:pt>
                <c:pt idx="2">
                  <c:v>1905.0</c:v>
                </c:pt>
                <c:pt idx="3">
                  <c:v>1930.0</c:v>
                </c:pt>
                <c:pt idx="4">
                  <c:v>2064.0</c:v>
                </c:pt>
                <c:pt idx="5">
                  <c:v>2084.0</c:v>
                </c:pt>
                <c:pt idx="6">
                  <c:v>2119.0</c:v>
                </c:pt>
                <c:pt idx="7">
                  <c:v>2131.0</c:v>
                </c:pt>
                <c:pt idx="8">
                  <c:v>2161.0</c:v>
                </c:pt>
                <c:pt idx="9">
                  <c:v>2261.0</c:v>
                </c:pt>
                <c:pt idx="10">
                  <c:v>2486.0</c:v>
                </c:pt>
                <c:pt idx="11">
                  <c:v>2583.0</c:v>
                </c:pt>
                <c:pt idx="12">
                  <c:v>2801.0</c:v>
                </c:pt>
                <c:pt idx="13">
                  <c:v>2929.0</c:v>
                </c:pt>
                <c:pt idx="14">
                  <c:v>3466.0</c:v>
                </c:pt>
                <c:pt idx="15">
                  <c:v>3486.0</c:v>
                </c:pt>
                <c:pt idx="16">
                  <c:v>4246.0</c:v>
                </c:pt>
                <c:pt idx="17">
                  <c:v>4464.0</c:v>
                </c:pt>
                <c:pt idx="18">
                  <c:v>4578.0</c:v>
                </c:pt>
                <c:pt idx="19">
                  <c:v>4737.0</c:v>
                </c:pt>
              </c:numCache>
            </c:numRef>
          </c:val>
        </c:ser>
        <c:dLbls>
          <c:showLegendKey val="0"/>
          <c:showVal val="0"/>
          <c:showCatName val="0"/>
          <c:showSerName val="0"/>
          <c:showPercent val="0"/>
          <c:showBubbleSize val="0"/>
        </c:dLbls>
        <c:gapWidth val="150"/>
        <c:axId val="2114671576"/>
        <c:axId val="2114674552"/>
      </c:barChart>
      <c:catAx>
        <c:axId val="2114671576"/>
        <c:scaling>
          <c:orientation val="minMax"/>
        </c:scaling>
        <c:delete val="0"/>
        <c:axPos val="l"/>
        <c:majorTickMark val="out"/>
        <c:minorTickMark val="none"/>
        <c:tickLblPos val="nextTo"/>
        <c:txPr>
          <a:bodyPr/>
          <a:lstStyle/>
          <a:p>
            <a:pPr>
              <a:defRPr sz="1400"/>
            </a:pPr>
            <a:endParaRPr lang="en-US"/>
          </a:p>
        </c:txPr>
        <c:crossAx val="2114674552"/>
        <c:crosses val="autoZero"/>
        <c:auto val="1"/>
        <c:lblAlgn val="ctr"/>
        <c:lblOffset val="100"/>
        <c:noMultiLvlLbl val="0"/>
      </c:catAx>
      <c:valAx>
        <c:axId val="2114674552"/>
        <c:scaling>
          <c:orientation val="minMax"/>
        </c:scaling>
        <c:delete val="0"/>
        <c:axPos val="b"/>
        <c:majorGridlines/>
        <c:numFmt formatCode="General" sourceLinked="1"/>
        <c:majorTickMark val="out"/>
        <c:minorTickMark val="none"/>
        <c:tickLblPos val="nextTo"/>
        <c:txPr>
          <a:bodyPr/>
          <a:lstStyle/>
          <a:p>
            <a:pPr>
              <a:defRPr sz="1400"/>
            </a:pPr>
            <a:endParaRPr lang="en-US"/>
          </a:p>
        </c:txPr>
        <c:crossAx val="2114671576"/>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12783214131477"/>
          <c:y val="0.0330788804071247"/>
          <c:w val="0.753714100461944"/>
          <c:h val="0.902425918134279"/>
        </c:manualLayout>
      </c:layout>
      <c:barChart>
        <c:barDir val="bar"/>
        <c:grouping val="clustered"/>
        <c:varyColors val="0"/>
        <c:ser>
          <c:idx val="0"/>
          <c:order val="0"/>
          <c:invertIfNegative val="0"/>
          <c:cat>
            <c:strRef>
              <c:f>top_bigrams.csv!$A$445:$A$464</c:f>
              <c:strCache>
                <c:ptCount val="20"/>
                <c:pt idx="0">
                  <c:v>monthly wrap</c:v>
                </c:pt>
                <c:pt idx="1">
                  <c:v>long term</c:v>
                </c:pt>
                <c:pt idx="2">
                  <c:v>investment strategies</c:v>
                </c:pt>
                <c:pt idx="3">
                  <c:v>interest rate</c:v>
                </c:pt>
                <c:pt idx="4">
                  <c:v>high grade</c:v>
                </c:pt>
                <c:pt idx="5">
                  <c:v>oil gas</c:v>
                </c:pt>
                <c:pt idx="6">
                  <c:v>2014 outlook</c:v>
                </c:pt>
                <c:pt idx="7">
                  <c:v>gbi em</c:v>
                </c:pt>
                <c:pt idx="8">
                  <c:v>bond index</c:v>
                </c:pt>
                <c:pt idx="9">
                  <c:v>data watch</c:v>
                </c:pt>
                <c:pt idx="10">
                  <c:v>latin america</c:v>
                </c:pt>
                <c:pt idx="11">
                  <c:v>early look</c:v>
                </c:pt>
                <c:pt idx="12">
                  <c:v>outlook 2014</c:v>
                </c:pt>
                <c:pt idx="13">
                  <c:v>focus list</c:v>
                </c:pt>
                <c:pt idx="14">
                  <c:v>emerging market</c:v>
                </c:pt>
                <c:pt idx="15">
                  <c:v>jp morgan</c:v>
                </c:pt>
                <c:pt idx="16">
                  <c:v>real estate</c:v>
                </c:pt>
                <c:pt idx="17">
                  <c:v>emerging markets</c:v>
                </c:pt>
                <c:pt idx="18">
                  <c:v>fixed income</c:v>
                </c:pt>
                <c:pt idx="19">
                  <c:v>high yield</c:v>
                </c:pt>
              </c:strCache>
            </c:strRef>
          </c:cat>
          <c:val>
            <c:numRef>
              <c:f>top_bigrams.csv!$B$445:$B$464</c:f>
              <c:numCache>
                <c:formatCode>General</c:formatCode>
                <c:ptCount val="20"/>
                <c:pt idx="0">
                  <c:v>320.0</c:v>
                </c:pt>
                <c:pt idx="1">
                  <c:v>323.0</c:v>
                </c:pt>
                <c:pt idx="2">
                  <c:v>324.0</c:v>
                </c:pt>
                <c:pt idx="3">
                  <c:v>339.0</c:v>
                </c:pt>
                <c:pt idx="4">
                  <c:v>353.0</c:v>
                </c:pt>
                <c:pt idx="5">
                  <c:v>356.0</c:v>
                </c:pt>
                <c:pt idx="6">
                  <c:v>357.0</c:v>
                </c:pt>
                <c:pt idx="7">
                  <c:v>364.0</c:v>
                </c:pt>
                <c:pt idx="8">
                  <c:v>369.0</c:v>
                </c:pt>
                <c:pt idx="9">
                  <c:v>381.0</c:v>
                </c:pt>
                <c:pt idx="10">
                  <c:v>384.0</c:v>
                </c:pt>
                <c:pt idx="11">
                  <c:v>399.0</c:v>
                </c:pt>
                <c:pt idx="12">
                  <c:v>469.0</c:v>
                </c:pt>
                <c:pt idx="13">
                  <c:v>492.0</c:v>
                </c:pt>
                <c:pt idx="14">
                  <c:v>574.0</c:v>
                </c:pt>
                <c:pt idx="15">
                  <c:v>623.0</c:v>
                </c:pt>
                <c:pt idx="16">
                  <c:v>625.0</c:v>
                </c:pt>
                <c:pt idx="17">
                  <c:v>1038.0</c:v>
                </c:pt>
                <c:pt idx="18">
                  <c:v>1236.0</c:v>
                </c:pt>
                <c:pt idx="19">
                  <c:v>1259.0</c:v>
                </c:pt>
              </c:numCache>
            </c:numRef>
          </c:val>
        </c:ser>
        <c:dLbls>
          <c:showLegendKey val="0"/>
          <c:showVal val="0"/>
          <c:showCatName val="0"/>
          <c:showSerName val="0"/>
          <c:showPercent val="0"/>
          <c:showBubbleSize val="0"/>
        </c:dLbls>
        <c:gapWidth val="150"/>
        <c:axId val="2115285400"/>
        <c:axId val="2115288424"/>
      </c:barChart>
      <c:catAx>
        <c:axId val="2115285400"/>
        <c:scaling>
          <c:orientation val="minMax"/>
        </c:scaling>
        <c:delete val="0"/>
        <c:axPos val="l"/>
        <c:majorTickMark val="out"/>
        <c:minorTickMark val="none"/>
        <c:tickLblPos val="nextTo"/>
        <c:txPr>
          <a:bodyPr/>
          <a:lstStyle/>
          <a:p>
            <a:pPr>
              <a:defRPr sz="1400"/>
            </a:pPr>
            <a:endParaRPr lang="en-US"/>
          </a:p>
        </c:txPr>
        <c:crossAx val="2115288424"/>
        <c:crosses val="autoZero"/>
        <c:auto val="1"/>
        <c:lblAlgn val="ctr"/>
        <c:lblOffset val="100"/>
        <c:noMultiLvlLbl val="0"/>
      </c:catAx>
      <c:valAx>
        <c:axId val="2115288424"/>
        <c:scaling>
          <c:orientation val="minMax"/>
        </c:scaling>
        <c:delete val="0"/>
        <c:axPos val="b"/>
        <c:majorGridlines/>
        <c:numFmt formatCode="General" sourceLinked="1"/>
        <c:majorTickMark val="out"/>
        <c:minorTickMark val="none"/>
        <c:tickLblPos val="nextTo"/>
        <c:txPr>
          <a:bodyPr/>
          <a:lstStyle/>
          <a:p>
            <a:pPr>
              <a:defRPr sz="1400"/>
            </a:pPr>
            <a:endParaRPr lang="en-US"/>
          </a:p>
        </c:txPr>
        <c:crossAx val="2115285400"/>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61077331096149"/>
          <c:y val="0.0320987654320988"/>
          <c:w val="0.705746313921746"/>
          <c:h val="0.905317002041411"/>
        </c:manualLayout>
      </c:layout>
      <c:barChart>
        <c:barDir val="bar"/>
        <c:grouping val="clustered"/>
        <c:varyColors val="0"/>
        <c:ser>
          <c:idx val="0"/>
          <c:order val="0"/>
          <c:invertIfNegative val="0"/>
          <c:cat>
            <c:strRef>
              <c:f>top_trigrams.csv!$A$406:$A$425</c:f>
              <c:strCache>
                <c:ptCount val="20"/>
                <c:pt idx="0">
                  <c:v>embi global diversified</c:v>
                </c:pt>
                <c:pt idx="1">
                  <c:v>markets outlook strategy</c:v>
                </c:pt>
                <c:pt idx="2">
                  <c:v>fixed income weekly</c:v>
                </c:pt>
                <c:pt idx="3">
                  <c:v>year ahead 2014</c:v>
                </c:pt>
                <c:pt idx="4">
                  <c:v>markets bond index</c:v>
                </c:pt>
                <c:pt idx="5">
                  <c:v>fair value model</c:v>
                </c:pt>
                <c:pt idx="6">
                  <c:v>14 early look</c:v>
                </c:pt>
                <c:pt idx="7">
                  <c:v>emerging markets bond</c:v>
                </c:pt>
                <c:pt idx="8">
                  <c:v>14 intra day</c:v>
                </c:pt>
                <c:pt idx="9">
                  <c:v>global fixed income</c:v>
                </c:pt>
                <c:pt idx="10">
                  <c:v>14 first market</c:v>
                </c:pt>
                <c:pt idx="11">
                  <c:v>early look market</c:v>
                </c:pt>
                <c:pt idx="12">
                  <c:v>intra day trader</c:v>
                </c:pt>
                <c:pt idx="13">
                  <c:v>income markets weekly</c:v>
                </c:pt>
                <c:pt idx="14">
                  <c:v>gbi em global</c:v>
                </c:pt>
                <c:pt idx="15">
                  <c:v>european high yield</c:v>
                </c:pt>
                <c:pt idx="16">
                  <c:v>analyst focus list</c:v>
                </c:pt>
                <c:pt idx="17">
                  <c:v>global data watch</c:v>
                </c:pt>
                <c:pt idx="18">
                  <c:v>us fixed income</c:v>
                </c:pt>
                <c:pt idx="19">
                  <c:v>fixed income markets</c:v>
                </c:pt>
              </c:strCache>
            </c:strRef>
          </c:cat>
          <c:val>
            <c:numRef>
              <c:f>top_trigrams.csv!$B$406:$B$425</c:f>
              <c:numCache>
                <c:formatCode>General</c:formatCode>
                <c:ptCount val="20"/>
                <c:pt idx="0">
                  <c:v>84.0</c:v>
                </c:pt>
                <c:pt idx="1">
                  <c:v>87.0</c:v>
                </c:pt>
                <c:pt idx="2">
                  <c:v>88.0</c:v>
                </c:pt>
                <c:pt idx="3">
                  <c:v>90.0</c:v>
                </c:pt>
                <c:pt idx="4">
                  <c:v>95.0</c:v>
                </c:pt>
                <c:pt idx="5">
                  <c:v>98.0</c:v>
                </c:pt>
                <c:pt idx="6">
                  <c:v>108.0</c:v>
                </c:pt>
                <c:pt idx="7">
                  <c:v>108.0</c:v>
                </c:pt>
                <c:pt idx="8">
                  <c:v>109.0</c:v>
                </c:pt>
                <c:pt idx="9">
                  <c:v>111.0</c:v>
                </c:pt>
                <c:pt idx="10">
                  <c:v>116.0</c:v>
                </c:pt>
                <c:pt idx="11">
                  <c:v>116.0</c:v>
                </c:pt>
                <c:pt idx="12">
                  <c:v>123.0</c:v>
                </c:pt>
                <c:pt idx="13">
                  <c:v>126.0</c:v>
                </c:pt>
                <c:pt idx="14">
                  <c:v>129.0</c:v>
                </c:pt>
                <c:pt idx="15">
                  <c:v>138.0</c:v>
                </c:pt>
                <c:pt idx="16">
                  <c:v>178.0</c:v>
                </c:pt>
                <c:pt idx="17">
                  <c:v>189.0</c:v>
                </c:pt>
                <c:pt idx="18">
                  <c:v>264.0</c:v>
                </c:pt>
                <c:pt idx="19">
                  <c:v>265.0</c:v>
                </c:pt>
              </c:numCache>
            </c:numRef>
          </c:val>
        </c:ser>
        <c:dLbls>
          <c:showLegendKey val="0"/>
          <c:showVal val="0"/>
          <c:showCatName val="0"/>
          <c:showSerName val="0"/>
          <c:showPercent val="0"/>
          <c:showBubbleSize val="0"/>
        </c:dLbls>
        <c:gapWidth val="150"/>
        <c:axId val="2114707608"/>
        <c:axId val="2114710584"/>
      </c:barChart>
      <c:catAx>
        <c:axId val="2114707608"/>
        <c:scaling>
          <c:orientation val="minMax"/>
        </c:scaling>
        <c:delete val="0"/>
        <c:axPos val="l"/>
        <c:majorTickMark val="out"/>
        <c:minorTickMark val="none"/>
        <c:tickLblPos val="nextTo"/>
        <c:txPr>
          <a:bodyPr/>
          <a:lstStyle/>
          <a:p>
            <a:pPr>
              <a:defRPr sz="1400"/>
            </a:pPr>
            <a:endParaRPr lang="en-US"/>
          </a:p>
        </c:txPr>
        <c:crossAx val="2114710584"/>
        <c:crosses val="autoZero"/>
        <c:auto val="1"/>
        <c:lblAlgn val="ctr"/>
        <c:lblOffset val="100"/>
        <c:noMultiLvlLbl val="0"/>
      </c:catAx>
      <c:valAx>
        <c:axId val="2114710584"/>
        <c:scaling>
          <c:orientation val="minMax"/>
        </c:scaling>
        <c:delete val="0"/>
        <c:axPos val="b"/>
        <c:majorGridlines/>
        <c:numFmt formatCode="General" sourceLinked="1"/>
        <c:majorTickMark val="out"/>
        <c:minorTickMark val="none"/>
        <c:tickLblPos val="nextTo"/>
        <c:txPr>
          <a:bodyPr/>
          <a:lstStyle/>
          <a:p>
            <a:pPr>
              <a:defRPr sz="1400"/>
            </a:pPr>
            <a:endParaRPr lang="en-US"/>
          </a:p>
        </c:txPr>
        <c:crossAx val="2114707608"/>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35363120307636"/>
          <c:y val="0.029523343737734"/>
          <c:w val="0.617291819263871"/>
          <c:h val="0.912913825275809"/>
        </c:manualLayout>
      </c:layout>
      <c:barChart>
        <c:barDir val="bar"/>
        <c:grouping val="clustered"/>
        <c:varyColors val="0"/>
        <c:ser>
          <c:idx val="0"/>
          <c:order val="0"/>
          <c:invertIfNegative val="0"/>
          <c:cat>
            <c:strRef>
              <c:f>top_tetragrams.csv!$A$362:$A$381</c:f>
              <c:strCache>
                <c:ptCount val="20"/>
                <c:pt idx="0">
                  <c:v>high yield fund flows</c:v>
                </c:pt>
                <c:pt idx="1">
                  <c:v>short term fixed income</c:v>
                </c:pt>
                <c:pt idx="2">
                  <c:v>analyst focus list us</c:v>
                </c:pt>
                <c:pt idx="3">
                  <c:v>morgan view morgan view</c:v>
                </c:pt>
                <c:pt idx="4">
                  <c:v>emerging markets outlook strategy</c:v>
                </c:pt>
                <c:pt idx="5">
                  <c:v>look market early look</c:v>
                </c:pt>
                <c:pt idx="6">
                  <c:v>investment strategies investment strategies</c:v>
                </c:pt>
                <c:pt idx="7">
                  <c:v>early look market early</c:v>
                </c:pt>
                <c:pt idx="8">
                  <c:v>markets bond index monitor</c:v>
                </c:pt>
                <c:pt idx="9">
                  <c:v>morgan early look market</c:v>
                </c:pt>
                <c:pt idx="10">
                  <c:v>high yield leveraged loan</c:v>
                </c:pt>
                <c:pt idx="11">
                  <c:v>equity analyst focus list</c:v>
                </c:pt>
                <c:pt idx="12">
                  <c:v>global fixed income markets</c:v>
                </c:pt>
                <c:pt idx="13">
                  <c:v>long term fair value</c:v>
                </c:pt>
                <c:pt idx="14">
                  <c:v>weekly us fixed income</c:v>
                </c:pt>
                <c:pt idx="15">
                  <c:v>gbi em global diversified</c:v>
                </c:pt>
                <c:pt idx="16">
                  <c:v>emerging markets bond index</c:v>
                </c:pt>
                <c:pt idx="17">
                  <c:v>us fixed income markets</c:v>
                </c:pt>
                <c:pt idx="18">
                  <c:v>14 intra day trader</c:v>
                </c:pt>
                <c:pt idx="19">
                  <c:v>fixed income markets weekly</c:v>
                </c:pt>
              </c:strCache>
            </c:strRef>
          </c:cat>
          <c:val>
            <c:numRef>
              <c:f>top_tetragrams.csv!$B$362:$B$381</c:f>
              <c:numCache>
                <c:formatCode>General</c:formatCode>
                <c:ptCount val="20"/>
                <c:pt idx="0">
                  <c:v>30.0</c:v>
                </c:pt>
                <c:pt idx="1">
                  <c:v>31.0</c:v>
                </c:pt>
                <c:pt idx="2">
                  <c:v>32.0</c:v>
                </c:pt>
                <c:pt idx="3">
                  <c:v>34.0</c:v>
                </c:pt>
                <c:pt idx="4">
                  <c:v>36.0</c:v>
                </c:pt>
                <c:pt idx="5">
                  <c:v>36.0</c:v>
                </c:pt>
                <c:pt idx="6">
                  <c:v>37.0</c:v>
                </c:pt>
                <c:pt idx="7">
                  <c:v>39.0</c:v>
                </c:pt>
                <c:pt idx="8">
                  <c:v>41.0</c:v>
                </c:pt>
                <c:pt idx="9">
                  <c:v>42.0</c:v>
                </c:pt>
                <c:pt idx="10">
                  <c:v>42.0</c:v>
                </c:pt>
                <c:pt idx="11">
                  <c:v>47.0</c:v>
                </c:pt>
                <c:pt idx="12">
                  <c:v>48.0</c:v>
                </c:pt>
                <c:pt idx="13">
                  <c:v>48.0</c:v>
                </c:pt>
                <c:pt idx="14">
                  <c:v>49.0</c:v>
                </c:pt>
                <c:pt idx="15">
                  <c:v>75.0</c:v>
                </c:pt>
                <c:pt idx="16">
                  <c:v>84.0</c:v>
                </c:pt>
                <c:pt idx="17">
                  <c:v>107.0</c:v>
                </c:pt>
                <c:pt idx="18">
                  <c:v>109.0</c:v>
                </c:pt>
                <c:pt idx="19">
                  <c:v>122.0</c:v>
                </c:pt>
              </c:numCache>
            </c:numRef>
          </c:val>
        </c:ser>
        <c:dLbls>
          <c:showLegendKey val="0"/>
          <c:showVal val="0"/>
          <c:showCatName val="0"/>
          <c:showSerName val="0"/>
          <c:showPercent val="0"/>
          <c:showBubbleSize val="0"/>
        </c:dLbls>
        <c:gapWidth val="150"/>
        <c:axId val="2115305944"/>
        <c:axId val="2115308968"/>
      </c:barChart>
      <c:catAx>
        <c:axId val="2115305944"/>
        <c:scaling>
          <c:orientation val="minMax"/>
        </c:scaling>
        <c:delete val="0"/>
        <c:axPos val="l"/>
        <c:majorTickMark val="out"/>
        <c:minorTickMark val="none"/>
        <c:tickLblPos val="nextTo"/>
        <c:txPr>
          <a:bodyPr/>
          <a:lstStyle/>
          <a:p>
            <a:pPr>
              <a:defRPr sz="1400"/>
            </a:pPr>
            <a:endParaRPr lang="en-US"/>
          </a:p>
        </c:txPr>
        <c:crossAx val="2115308968"/>
        <c:crosses val="autoZero"/>
        <c:auto val="1"/>
        <c:lblAlgn val="ctr"/>
        <c:lblOffset val="100"/>
        <c:noMultiLvlLbl val="0"/>
      </c:catAx>
      <c:valAx>
        <c:axId val="2115308968"/>
        <c:scaling>
          <c:orientation val="minMax"/>
        </c:scaling>
        <c:delete val="0"/>
        <c:axPos val="b"/>
        <c:majorGridlines/>
        <c:numFmt formatCode="General" sourceLinked="1"/>
        <c:majorTickMark val="out"/>
        <c:minorTickMark val="none"/>
        <c:tickLblPos val="nextTo"/>
        <c:txPr>
          <a:bodyPr/>
          <a:lstStyle/>
          <a:p>
            <a:pPr>
              <a:defRPr sz="1400"/>
            </a:pPr>
            <a:endParaRPr lang="en-US"/>
          </a:p>
        </c:txPr>
        <c:crossAx val="2115305944"/>
        <c:crosses val="autoZero"/>
        <c:crossBetween val="between"/>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190014-0508-E345-94B5-B310199DB33B}" type="datetimeFigureOut">
              <a:rPr lang="en-US" smtClean="0"/>
              <a:t>12/14/14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DB49CF-5676-FF49-8AD0-6E95FD2C4F51}" type="slidenum">
              <a:rPr lang="en-US" smtClean="0"/>
              <a:t>‹#›</a:t>
            </a:fld>
            <a:endParaRPr lang="en-US"/>
          </a:p>
        </p:txBody>
      </p:sp>
    </p:spTree>
    <p:extLst>
      <p:ext uri="{BB962C8B-B14F-4D97-AF65-F5344CB8AC3E}">
        <p14:creationId xmlns:p14="http://schemas.microsoft.com/office/powerpoint/2010/main" val="2622856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2DE0AB-7D6F-0A44-BF9C-F94E1FAD2DE4}" type="datetimeFigureOut">
              <a:rPr lang="en-US" smtClean="0"/>
              <a:t>12/14/14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D7061A-1CF1-AC4C-BBE6-078A4C193822}" type="slidenum">
              <a:rPr lang="en-US" smtClean="0"/>
              <a:t>‹#›</a:t>
            </a:fld>
            <a:endParaRPr lang="en-US"/>
          </a:p>
        </p:txBody>
      </p:sp>
    </p:spTree>
    <p:extLst>
      <p:ext uri="{BB962C8B-B14F-4D97-AF65-F5344CB8AC3E}">
        <p14:creationId xmlns:p14="http://schemas.microsoft.com/office/powerpoint/2010/main" val="3004251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a:t>
            </a:r>
            <a:r>
              <a:rPr lang="en-US" baseline="0" dirty="0" smtClean="0"/>
              <a:t> things is hard. Especially when it comes to digital things, such as JP Morgan’s Analyst reports. In order to find things, any search engine would have to qualify all of these reports, and index them. The engine would also need to understand how each report relates to another </a:t>
            </a:r>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5</a:t>
            </a:fld>
            <a:endParaRPr lang="en-US"/>
          </a:p>
        </p:txBody>
      </p:sp>
    </p:spTree>
    <p:extLst>
      <p:ext uri="{BB962C8B-B14F-4D97-AF65-F5344CB8AC3E}">
        <p14:creationId xmlns:p14="http://schemas.microsoft.com/office/powerpoint/2010/main" val="148577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23</a:t>
            </a:fld>
            <a:endParaRPr lang="en-US"/>
          </a:p>
        </p:txBody>
      </p:sp>
    </p:spTree>
    <p:extLst>
      <p:ext uri="{BB962C8B-B14F-4D97-AF65-F5344CB8AC3E}">
        <p14:creationId xmlns:p14="http://schemas.microsoft.com/office/powerpoint/2010/main" val="148577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24</a:t>
            </a:fld>
            <a:endParaRPr lang="en-US"/>
          </a:p>
        </p:txBody>
      </p:sp>
    </p:spTree>
    <p:extLst>
      <p:ext uri="{BB962C8B-B14F-4D97-AF65-F5344CB8AC3E}">
        <p14:creationId xmlns:p14="http://schemas.microsoft.com/office/powerpoint/2010/main" val="148577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25</a:t>
            </a:fld>
            <a:endParaRPr lang="en-US"/>
          </a:p>
        </p:txBody>
      </p:sp>
    </p:spTree>
    <p:extLst>
      <p:ext uri="{BB962C8B-B14F-4D97-AF65-F5344CB8AC3E}">
        <p14:creationId xmlns:p14="http://schemas.microsoft.com/office/powerpoint/2010/main" val="14857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our API do?</a:t>
            </a:r>
          </a:p>
          <a:p>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26</a:t>
            </a:fld>
            <a:endParaRPr lang="en-US"/>
          </a:p>
        </p:txBody>
      </p:sp>
    </p:spTree>
    <p:extLst>
      <p:ext uri="{BB962C8B-B14F-4D97-AF65-F5344CB8AC3E}">
        <p14:creationId xmlns:p14="http://schemas.microsoft.com/office/powerpoint/2010/main" val="14857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27</a:t>
            </a:fld>
            <a:endParaRPr lang="en-US"/>
          </a:p>
        </p:txBody>
      </p:sp>
    </p:spTree>
    <p:extLst>
      <p:ext uri="{BB962C8B-B14F-4D97-AF65-F5344CB8AC3E}">
        <p14:creationId xmlns:p14="http://schemas.microsoft.com/office/powerpoint/2010/main" val="148577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28</a:t>
            </a:fld>
            <a:endParaRPr lang="en-US"/>
          </a:p>
        </p:txBody>
      </p:sp>
    </p:spTree>
    <p:extLst>
      <p:ext uri="{BB962C8B-B14F-4D97-AF65-F5344CB8AC3E}">
        <p14:creationId xmlns:p14="http://schemas.microsoft.com/office/powerpoint/2010/main" val="148577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saver – JPMC analysts don’t have to take time to think about</a:t>
            </a:r>
          </a:p>
          <a:p>
            <a:r>
              <a:rPr lang="en-US" dirty="0" smtClean="0"/>
              <a:t>Accuracy – improves accuracy</a:t>
            </a:r>
            <a:r>
              <a:rPr lang="en-US" baseline="0" dirty="0" smtClean="0"/>
              <a:t> of search results</a:t>
            </a:r>
          </a:p>
          <a:p>
            <a:r>
              <a:rPr lang="en-US" baseline="0" dirty="0" smtClean="0"/>
              <a:t>Relative – easier to understand related document</a:t>
            </a:r>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30</a:t>
            </a:fld>
            <a:endParaRPr lang="en-US"/>
          </a:p>
        </p:txBody>
      </p:sp>
    </p:spTree>
    <p:extLst>
      <p:ext uri="{BB962C8B-B14F-4D97-AF65-F5344CB8AC3E}">
        <p14:creationId xmlns:p14="http://schemas.microsoft.com/office/powerpoint/2010/main" val="3129987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Precision of 10 (address Vic/Sue</a:t>
            </a:r>
          </a:p>
          <a:p>
            <a:pPr marL="628650" lvl="1" indent="-171450">
              <a:buFontTx/>
              <a:buChar char="-"/>
            </a:pPr>
            <a:r>
              <a:rPr lang="en-US" dirty="0" smtClean="0"/>
              <a:t>Typically </a:t>
            </a:r>
            <a:r>
              <a:rPr lang="en-US" dirty="0" err="1" smtClean="0"/>
              <a:t>google</a:t>
            </a:r>
            <a:r>
              <a:rPr lang="en-US" dirty="0" smtClean="0"/>
              <a:t> has</a:t>
            </a:r>
            <a:r>
              <a:rPr lang="en-US" baseline="0" dirty="0" smtClean="0"/>
              <a:t> precision of 7.5</a:t>
            </a:r>
          </a:p>
          <a:p>
            <a:pPr marL="628650" lvl="1" indent="-171450">
              <a:buFontTx/>
              <a:buChar char="-"/>
            </a:pPr>
            <a:r>
              <a:rPr lang="en-US" baseline="0" dirty="0" smtClean="0"/>
              <a:t>Do trials with 30 users, vary the weights</a:t>
            </a:r>
          </a:p>
          <a:p>
            <a:pPr marL="628650" lvl="1" indent="-171450">
              <a:buFontTx/>
              <a:buChar char="-"/>
            </a:pPr>
            <a:r>
              <a:rPr lang="en-US" baseline="0" dirty="0" smtClean="0"/>
              <a:t>Another area that we investigated</a:t>
            </a:r>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31</a:t>
            </a:fld>
            <a:endParaRPr lang="en-US"/>
          </a:p>
        </p:txBody>
      </p:sp>
    </p:spTree>
    <p:extLst>
      <p:ext uri="{BB962C8B-B14F-4D97-AF65-F5344CB8AC3E}">
        <p14:creationId xmlns:p14="http://schemas.microsoft.com/office/powerpoint/2010/main" val="2482983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JP Morgan is one of</a:t>
            </a:r>
            <a:r>
              <a:rPr lang="en-US" baseline="0" dirty="0" smtClean="0"/>
              <a:t> several organizations that produces research reports. Millions of them.</a:t>
            </a:r>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32</a:t>
            </a:fld>
            <a:endParaRPr lang="en-US"/>
          </a:p>
        </p:txBody>
      </p:sp>
    </p:spTree>
    <p:extLst>
      <p:ext uri="{BB962C8B-B14F-4D97-AF65-F5344CB8AC3E}">
        <p14:creationId xmlns:p14="http://schemas.microsoft.com/office/powerpoint/2010/main" val="3129987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Precision of 10 (address Vic/Sue</a:t>
            </a:r>
          </a:p>
          <a:p>
            <a:pPr marL="628650" lvl="1" indent="-171450">
              <a:buFontTx/>
              <a:buChar char="-"/>
            </a:pPr>
            <a:r>
              <a:rPr lang="en-US" dirty="0" smtClean="0"/>
              <a:t>Typically </a:t>
            </a:r>
            <a:r>
              <a:rPr lang="en-US" dirty="0" err="1" smtClean="0"/>
              <a:t>google</a:t>
            </a:r>
            <a:r>
              <a:rPr lang="en-US" dirty="0" smtClean="0"/>
              <a:t> has</a:t>
            </a:r>
            <a:r>
              <a:rPr lang="en-US" baseline="0" dirty="0" smtClean="0"/>
              <a:t> precision of 7.5</a:t>
            </a:r>
          </a:p>
          <a:p>
            <a:pPr marL="628650" lvl="1" indent="-171450">
              <a:buFontTx/>
              <a:buChar char="-"/>
            </a:pPr>
            <a:r>
              <a:rPr lang="en-US" baseline="0" dirty="0" smtClean="0"/>
              <a:t>Do trials with 30 users, vary the weights</a:t>
            </a:r>
          </a:p>
          <a:p>
            <a:pPr marL="628650" lvl="1" indent="-171450">
              <a:buFontTx/>
              <a:buChar char="-"/>
            </a:pPr>
            <a:r>
              <a:rPr lang="en-US" baseline="0" dirty="0" smtClean="0"/>
              <a:t>Another area that we investigated</a:t>
            </a:r>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33</a:t>
            </a:fld>
            <a:endParaRPr lang="en-US"/>
          </a:p>
        </p:txBody>
      </p:sp>
    </p:spTree>
    <p:extLst>
      <p:ext uri="{BB962C8B-B14F-4D97-AF65-F5344CB8AC3E}">
        <p14:creationId xmlns:p14="http://schemas.microsoft.com/office/powerpoint/2010/main" val="2482983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6</a:t>
            </a:fld>
            <a:endParaRPr lang="en-US"/>
          </a:p>
        </p:txBody>
      </p:sp>
    </p:spTree>
    <p:extLst>
      <p:ext uri="{BB962C8B-B14F-4D97-AF65-F5344CB8AC3E}">
        <p14:creationId xmlns:p14="http://schemas.microsoft.com/office/powerpoint/2010/main" val="14857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-indexing the documents</a:t>
            </a:r>
            <a:r>
              <a:rPr lang="en-US" baseline="0" dirty="0" smtClean="0"/>
              <a:t> properly</a:t>
            </a:r>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7</a:t>
            </a:fld>
            <a:endParaRPr lang="en-US"/>
          </a:p>
        </p:txBody>
      </p:sp>
    </p:spTree>
    <p:extLst>
      <p:ext uri="{BB962C8B-B14F-4D97-AF65-F5344CB8AC3E}">
        <p14:creationId xmlns:p14="http://schemas.microsoft.com/office/powerpoint/2010/main" val="148577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Hack Day 1</a:t>
            </a:r>
            <a:endParaRPr lang="en-US" dirty="0"/>
          </a:p>
        </p:txBody>
      </p:sp>
      <p:sp>
        <p:nvSpPr>
          <p:cNvPr id="4" name="Slide Number Placeholder 3"/>
          <p:cNvSpPr>
            <a:spLocks noGrp="1"/>
          </p:cNvSpPr>
          <p:nvPr>
            <p:ph type="sldNum" sz="quarter" idx="10"/>
          </p:nvPr>
        </p:nvSpPr>
        <p:spPr/>
        <p:txBody>
          <a:bodyPr/>
          <a:lstStyle/>
          <a:p>
            <a:fld id="{1B642D6A-0F0B-784A-9ABD-3C03402BFA8B}" type="slidenum">
              <a:rPr lang="en-US" smtClean="0"/>
              <a:t>10</a:t>
            </a:fld>
            <a:endParaRPr lang="en-US"/>
          </a:p>
        </p:txBody>
      </p:sp>
    </p:spTree>
    <p:extLst>
      <p:ext uri="{BB962C8B-B14F-4D97-AF65-F5344CB8AC3E}">
        <p14:creationId xmlns:p14="http://schemas.microsoft.com/office/powerpoint/2010/main" val="748605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Pros/Cons</a:t>
            </a:r>
            <a:endParaRPr lang="en-US" baseline="0" dirty="0" smtClean="0"/>
          </a:p>
          <a:p>
            <a:r>
              <a:rPr lang="en-US" baseline="0" dirty="0" smtClean="0"/>
              <a:t>Add details?</a:t>
            </a:r>
            <a:endParaRPr lang="en-US" dirty="0"/>
          </a:p>
        </p:txBody>
      </p:sp>
      <p:sp>
        <p:nvSpPr>
          <p:cNvPr id="4" name="Slide Number Placeholder 3"/>
          <p:cNvSpPr>
            <a:spLocks noGrp="1"/>
          </p:cNvSpPr>
          <p:nvPr>
            <p:ph type="sldNum" sz="quarter" idx="10"/>
          </p:nvPr>
        </p:nvSpPr>
        <p:spPr/>
        <p:txBody>
          <a:bodyPr/>
          <a:lstStyle/>
          <a:p>
            <a:fld id="{1B642D6A-0F0B-784A-9ABD-3C03402BFA8B}" type="slidenum">
              <a:rPr lang="en-US" smtClean="0"/>
              <a:t>12</a:t>
            </a:fld>
            <a:endParaRPr lang="en-US"/>
          </a:p>
        </p:txBody>
      </p:sp>
    </p:spTree>
    <p:extLst>
      <p:ext uri="{BB962C8B-B14F-4D97-AF65-F5344CB8AC3E}">
        <p14:creationId xmlns:p14="http://schemas.microsoft.com/office/powerpoint/2010/main" val="164831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Hack Day 2</a:t>
            </a:r>
          </a:p>
          <a:p>
            <a:r>
              <a:rPr lang="en-US" sz="1200" kern="1200" dirty="0" smtClean="0">
                <a:solidFill>
                  <a:schemeClr val="tx1"/>
                </a:solidFill>
                <a:latin typeface="+mn-lt"/>
                <a:ea typeface="+mn-ea"/>
                <a:cs typeface="+mn-cs"/>
              </a:rPr>
              <a:t>222,317 non-blank search terms</a:t>
            </a:r>
          </a:p>
          <a:p>
            <a:r>
              <a:rPr lang="en-US" sz="1200" kern="1200" dirty="0" smtClean="0">
                <a:solidFill>
                  <a:schemeClr val="tx1"/>
                </a:solidFill>
                <a:latin typeface="+mn-lt"/>
                <a:ea typeface="+mn-ea"/>
                <a:cs typeface="+mn-cs"/>
              </a:rPr>
              <a:t>0.0631170805651 complex search terms (6.3%)</a:t>
            </a:r>
            <a:endParaRPr lang="en-US" dirty="0"/>
          </a:p>
        </p:txBody>
      </p:sp>
      <p:sp>
        <p:nvSpPr>
          <p:cNvPr id="4" name="Slide Number Placeholder 3"/>
          <p:cNvSpPr>
            <a:spLocks noGrp="1"/>
          </p:cNvSpPr>
          <p:nvPr>
            <p:ph type="sldNum" sz="quarter" idx="10"/>
          </p:nvPr>
        </p:nvSpPr>
        <p:spPr/>
        <p:txBody>
          <a:bodyPr/>
          <a:lstStyle/>
          <a:p>
            <a:fld id="{3507E3C1-18A6-8E4B-8D21-3AF0EA7C1198}" type="slidenum">
              <a:rPr lang="en-US" smtClean="0"/>
              <a:t>14</a:t>
            </a:fld>
            <a:endParaRPr lang="en-US"/>
          </a:p>
        </p:txBody>
      </p:sp>
    </p:spTree>
    <p:extLst>
      <p:ext uri="{BB962C8B-B14F-4D97-AF65-F5344CB8AC3E}">
        <p14:creationId xmlns:p14="http://schemas.microsoft.com/office/powerpoint/2010/main" val="1542682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a:t>
            </a:r>
            <a:r>
              <a:rPr lang="en-US" baseline="0" dirty="0" smtClean="0"/>
              <a:t> image?</a:t>
            </a:r>
            <a:endParaRPr lang="en-US" dirty="0"/>
          </a:p>
        </p:txBody>
      </p:sp>
      <p:sp>
        <p:nvSpPr>
          <p:cNvPr id="4" name="Slide Number Placeholder 3"/>
          <p:cNvSpPr>
            <a:spLocks noGrp="1"/>
          </p:cNvSpPr>
          <p:nvPr>
            <p:ph type="sldNum" sz="quarter" idx="10"/>
          </p:nvPr>
        </p:nvSpPr>
        <p:spPr/>
        <p:txBody>
          <a:bodyPr/>
          <a:lstStyle/>
          <a:p>
            <a:fld id="{1B642D6A-0F0B-784A-9ABD-3C03402BFA8B}" type="slidenum">
              <a:rPr lang="en-US" smtClean="0"/>
              <a:t>20</a:t>
            </a:fld>
            <a:endParaRPr lang="en-US"/>
          </a:p>
        </p:txBody>
      </p:sp>
    </p:spTree>
    <p:extLst>
      <p:ext uri="{BB962C8B-B14F-4D97-AF65-F5344CB8AC3E}">
        <p14:creationId xmlns:p14="http://schemas.microsoft.com/office/powerpoint/2010/main" val="2328129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now, how do these reports get created and put into JPMM?</a:t>
            </a:r>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21</a:t>
            </a:fld>
            <a:endParaRPr lang="en-US"/>
          </a:p>
        </p:txBody>
      </p:sp>
    </p:spTree>
    <p:extLst>
      <p:ext uri="{BB962C8B-B14F-4D97-AF65-F5344CB8AC3E}">
        <p14:creationId xmlns:p14="http://schemas.microsoft.com/office/powerpoint/2010/main" val="148577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D7061A-1CF1-AC4C-BBE6-078A4C193822}" type="slidenum">
              <a:rPr lang="en-US" smtClean="0"/>
              <a:t>22</a:t>
            </a:fld>
            <a:endParaRPr lang="en-US"/>
          </a:p>
        </p:txBody>
      </p:sp>
    </p:spTree>
    <p:extLst>
      <p:ext uri="{BB962C8B-B14F-4D97-AF65-F5344CB8AC3E}">
        <p14:creationId xmlns:p14="http://schemas.microsoft.com/office/powerpoint/2010/main" val="148577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0EF0EC-414B-CA41-972F-734E0ED0A758}" type="datetimeFigureOut">
              <a:rPr lang="en-US" smtClean="0"/>
              <a:t>12/14/14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FF6B5-1B7D-2540-A51F-C59890F99B1B}" type="slidenum">
              <a:rPr lang="en-US" smtClean="0"/>
              <a:t>‹#›</a:t>
            </a:fld>
            <a:endParaRPr lang="en-US"/>
          </a:p>
        </p:txBody>
      </p:sp>
    </p:spTree>
    <p:extLst>
      <p:ext uri="{BB962C8B-B14F-4D97-AF65-F5344CB8AC3E}">
        <p14:creationId xmlns:p14="http://schemas.microsoft.com/office/powerpoint/2010/main" val="176416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0EF0EC-414B-CA41-972F-734E0ED0A758}" type="datetimeFigureOut">
              <a:rPr lang="en-US" smtClean="0"/>
              <a:t>12/14/14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FF6B5-1B7D-2540-A51F-C59890F99B1B}" type="slidenum">
              <a:rPr lang="en-US" smtClean="0"/>
              <a:t>‹#›</a:t>
            </a:fld>
            <a:endParaRPr lang="en-US"/>
          </a:p>
        </p:txBody>
      </p:sp>
    </p:spTree>
    <p:extLst>
      <p:ext uri="{BB962C8B-B14F-4D97-AF65-F5344CB8AC3E}">
        <p14:creationId xmlns:p14="http://schemas.microsoft.com/office/powerpoint/2010/main" val="2421234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0EF0EC-414B-CA41-972F-734E0ED0A758}" type="datetimeFigureOut">
              <a:rPr lang="en-US" smtClean="0"/>
              <a:t>12/14/14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FF6B5-1B7D-2540-A51F-C59890F99B1B}" type="slidenum">
              <a:rPr lang="en-US" smtClean="0"/>
              <a:t>‹#›</a:t>
            </a:fld>
            <a:endParaRPr lang="en-US"/>
          </a:p>
        </p:txBody>
      </p:sp>
    </p:spTree>
    <p:extLst>
      <p:ext uri="{BB962C8B-B14F-4D97-AF65-F5344CB8AC3E}">
        <p14:creationId xmlns:p14="http://schemas.microsoft.com/office/powerpoint/2010/main" val="3569749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0EF0EC-414B-CA41-972F-734E0ED0A758}" type="datetimeFigureOut">
              <a:rPr lang="en-US" smtClean="0"/>
              <a:t>12/14/14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FF6B5-1B7D-2540-A51F-C59890F99B1B}" type="slidenum">
              <a:rPr lang="en-US" smtClean="0"/>
              <a:t>‹#›</a:t>
            </a:fld>
            <a:endParaRPr lang="en-US"/>
          </a:p>
        </p:txBody>
      </p:sp>
    </p:spTree>
    <p:extLst>
      <p:ext uri="{BB962C8B-B14F-4D97-AF65-F5344CB8AC3E}">
        <p14:creationId xmlns:p14="http://schemas.microsoft.com/office/powerpoint/2010/main" val="216774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0EF0EC-414B-CA41-972F-734E0ED0A758}" type="datetimeFigureOut">
              <a:rPr lang="en-US" smtClean="0"/>
              <a:t>12/14/14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FF6B5-1B7D-2540-A51F-C59890F99B1B}" type="slidenum">
              <a:rPr lang="en-US" smtClean="0"/>
              <a:t>‹#›</a:t>
            </a:fld>
            <a:endParaRPr lang="en-US"/>
          </a:p>
        </p:txBody>
      </p:sp>
    </p:spTree>
    <p:extLst>
      <p:ext uri="{BB962C8B-B14F-4D97-AF65-F5344CB8AC3E}">
        <p14:creationId xmlns:p14="http://schemas.microsoft.com/office/powerpoint/2010/main" val="2471781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0EF0EC-414B-CA41-972F-734E0ED0A758}" type="datetimeFigureOut">
              <a:rPr lang="en-US" smtClean="0"/>
              <a:t>12/14/14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FF6B5-1B7D-2540-A51F-C59890F99B1B}" type="slidenum">
              <a:rPr lang="en-US" smtClean="0"/>
              <a:t>‹#›</a:t>
            </a:fld>
            <a:endParaRPr lang="en-US"/>
          </a:p>
        </p:txBody>
      </p:sp>
    </p:spTree>
    <p:extLst>
      <p:ext uri="{BB962C8B-B14F-4D97-AF65-F5344CB8AC3E}">
        <p14:creationId xmlns:p14="http://schemas.microsoft.com/office/powerpoint/2010/main" val="3162676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0EF0EC-414B-CA41-972F-734E0ED0A758}" type="datetimeFigureOut">
              <a:rPr lang="en-US" smtClean="0"/>
              <a:t>12/14/14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FF6B5-1B7D-2540-A51F-C59890F99B1B}" type="slidenum">
              <a:rPr lang="en-US" smtClean="0"/>
              <a:t>‹#›</a:t>
            </a:fld>
            <a:endParaRPr lang="en-US"/>
          </a:p>
        </p:txBody>
      </p:sp>
    </p:spTree>
    <p:extLst>
      <p:ext uri="{BB962C8B-B14F-4D97-AF65-F5344CB8AC3E}">
        <p14:creationId xmlns:p14="http://schemas.microsoft.com/office/powerpoint/2010/main" val="3055086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0EF0EC-414B-CA41-972F-734E0ED0A758}" type="datetimeFigureOut">
              <a:rPr lang="en-US" smtClean="0"/>
              <a:t>12/14/14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FF6B5-1B7D-2540-A51F-C59890F99B1B}" type="slidenum">
              <a:rPr lang="en-US" smtClean="0"/>
              <a:t>‹#›</a:t>
            </a:fld>
            <a:endParaRPr lang="en-US"/>
          </a:p>
        </p:txBody>
      </p:sp>
    </p:spTree>
    <p:extLst>
      <p:ext uri="{BB962C8B-B14F-4D97-AF65-F5344CB8AC3E}">
        <p14:creationId xmlns:p14="http://schemas.microsoft.com/office/powerpoint/2010/main" val="4183139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EF0EC-414B-CA41-972F-734E0ED0A758}" type="datetimeFigureOut">
              <a:rPr lang="en-US" smtClean="0"/>
              <a:t>12/14/14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FF6B5-1B7D-2540-A51F-C59890F99B1B}" type="slidenum">
              <a:rPr lang="en-US" smtClean="0"/>
              <a:t>‹#›</a:t>
            </a:fld>
            <a:endParaRPr lang="en-US"/>
          </a:p>
        </p:txBody>
      </p:sp>
    </p:spTree>
    <p:extLst>
      <p:ext uri="{BB962C8B-B14F-4D97-AF65-F5344CB8AC3E}">
        <p14:creationId xmlns:p14="http://schemas.microsoft.com/office/powerpoint/2010/main" val="3810378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0EF0EC-414B-CA41-972F-734E0ED0A758}" type="datetimeFigureOut">
              <a:rPr lang="en-US" smtClean="0"/>
              <a:t>12/14/14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FF6B5-1B7D-2540-A51F-C59890F99B1B}" type="slidenum">
              <a:rPr lang="en-US" smtClean="0"/>
              <a:t>‹#›</a:t>
            </a:fld>
            <a:endParaRPr lang="en-US"/>
          </a:p>
        </p:txBody>
      </p:sp>
    </p:spTree>
    <p:extLst>
      <p:ext uri="{BB962C8B-B14F-4D97-AF65-F5344CB8AC3E}">
        <p14:creationId xmlns:p14="http://schemas.microsoft.com/office/powerpoint/2010/main" val="1720453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0EF0EC-414B-CA41-972F-734E0ED0A758}" type="datetimeFigureOut">
              <a:rPr lang="en-US" smtClean="0"/>
              <a:t>12/14/14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FF6B5-1B7D-2540-A51F-C59890F99B1B}" type="slidenum">
              <a:rPr lang="en-US" smtClean="0"/>
              <a:t>‹#›</a:t>
            </a:fld>
            <a:endParaRPr lang="en-US"/>
          </a:p>
        </p:txBody>
      </p:sp>
    </p:spTree>
    <p:extLst>
      <p:ext uri="{BB962C8B-B14F-4D97-AF65-F5344CB8AC3E}">
        <p14:creationId xmlns:p14="http://schemas.microsoft.com/office/powerpoint/2010/main" val="10792023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EF0EC-414B-CA41-972F-734E0ED0A758}" type="datetimeFigureOut">
              <a:rPr lang="en-US" smtClean="0"/>
              <a:t>12/14/14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FF6B5-1B7D-2540-A51F-C59890F99B1B}" type="slidenum">
              <a:rPr lang="en-US" smtClean="0"/>
              <a:t>‹#›</a:t>
            </a:fld>
            <a:endParaRPr lang="en-US"/>
          </a:p>
        </p:txBody>
      </p:sp>
    </p:spTree>
    <p:extLst>
      <p:ext uri="{BB962C8B-B14F-4D97-AF65-F5344CB8AC3E}">
        <p14:creationId xmlns:p14="http://schemas.microsoft.com/office/powerpoint/2010/main" val="2438167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2.png"/><Relationship Id="rId1" Type="http://schemas.microsoft.com/office/2007/relationships/media" Target="../media/media3.mov"/><Relationship Id="rId2" Type="http://schemas.openxmlformats.org/officeDocument/2006/relationships/video" Target="../media/media3.mo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1" Type="http://schemas.microsoft.com/office/2007/relationships/media" Target="../media/media4.gif"/><Relationship Id="rId2" Type="http://schemas.openxmlformats.org/officeDocument/2006/relationships/video" Target="../media/media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7.png"/><Relationship Id="rId1" Type="http://schemas.microsoft.com/office/2007/relationships/media" Target="../media/media1.gif"/><Relationship Id="rId2" Type="http://schemas.openxmlformats.org/officeDocument/2006/relationships/video" Target="../media/media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9.png"/><Relationship Id="rId1" Type="http://schemas.microsoft.com/office/2007/relationships/media" Target="../media/media2.gif"/><Relationship Id="rId2" Type="http://schemas.openxmlformats.org/officeDocument/2006/relationships/video" Target="../media/media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335" r="5617"/>
          <a:stretch/>
        </p:blipFill>
        <p:spPr>
          <a:xfrm>
            <a:off x="1" y="0"/>
            <a:ext cx="9144000" cy="6858000"/>
          </a:xfrm>
          <a:prstGeom prst="rect">
            <a:avLst/>
          </a:prstGeom>
        </p:spPr>
      </p:pic>
      <p:pic>
        <p:nvPicPr>
          <p:cNvPr id="6" name="Picture 5"/>
          <p:cNvPicPr>
            <a:picLocks noChangeAspect="1"/>
          </p:cNvPicPr>
          <p:nvPr/>
        </p:nvPicPr>
        <p:blipFill>
          <a:blip r:embed="rId3"/>
          <a:stretch>
            <a:fillRect/>
          </a:stretch>
        </p:blipFill>
        <p:spPr>
          <a:xfrm>
            <a:off x="5982752" y="5763773"/>
            <a:ext cx="2777357" cy="771488"/>
          </a:xfrm>
          <a:prstGeom prst="rect">
            <a:avLst/>
          </a:prstGeom>
        </p:spPr>
      </p:pic>
      <p:pic>
        <p:nvPicPr>
          <p:cNvPr id="11" name="Picture 10"/>
          <p:cNvPicPr>
            <a:picLocks noChangeAspect="1"/>
          </p:cNvPicPr>
          <p:nvPr/>
        </p:nvPicPr>
        <p:blipFill rotWithShape="1">
          <a:blip r:embed="rId4"/>
          <a:srcRect t="37674" b="42266"/>
          <a:stretch/>
        </p:blipFill>
        <p:spPr>
          <a:xfrm>
            <a:off x="-146535" y="5996284"/>
            <a:ext cx="5014649" cy="538977"/>
          </a:xfrm>
          <a:prstGeom prst="rect">
            <a:avLst/>
          </a:prstGeom>
        </p:spPr>
      </p:pic>
      <p:sp>
        <p:nvSpPr>
          <p:cNvPr id="14" name="Rectangle 13"/>
          <p:cNvSpPr/>
          <p:nvPr/>
        </p:nvSpPr>
        <p:spPr>
          <a:xfrm>
            <a:off x="-1" y="2262930"/>
            <a:ext cx="6243257" cy="1212872"/>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TextBox 12"/>
          <p:cNvSpPr txBox="1"/>
          <p:nvPr/>
        </p:nvSpPr>
        <p:spPr>
          <a:xfrm>
            <a:off x="324657" y="2366024"/>
            <a:ext cx="5822139" cy="1077218"/>
          </a:xfrm>
          <a:prstGeom prst="rect">
            <a:avLst/>
          </a:prstGeom>
          <a:noFill/>
        </p:spPr>
        <p:txBody>
          <a:bodyPr wrap="none" rtlCol="0">
            <a:spAutoFit/>
          </a:bodyPr>
          <a:lstStyle/>
          <a:p>
            <a:r>
              <a:rPr lang="en-US" sz="3200" spc="300" dirty="0" smtClean="0">
                <a:solidFill>
                  <a:schemeClr val="bg1"/>
                </a:solidFill>
                <a:latin typeface="Cicle Fina"/>
                <a:cs typeface="Cicle Fina"/>
              </a:rPr>
              <a:t>KEYWORD EXTRACTION FOR</a:t>
            </a:r>
          </a:p>
          <a:p>
            <a:r>
              <a:rPr lang="en-US" sz="3200" spc="300" dirty="0" smtClean="0">
                <a:solidFill>
                  <a:schemeClr val="bg1"/>
                </a:solidFill>
                <a:latin typeface="Cicle Fina"/>
                <a:cs typeface="Cicle Fina"/>
              </a:rPr>
              <a:t>AUTO-TAGGING RESEARCH</a:t>
            </a:r>
            <a:endParaRPr lang="en-US" sz="3200" spc="300" dirty="0">
              <a:solidFill>
                <a:schemeClr val="bg1"/>
              </a:solidFill>
              <a:latin typeface="Cicle Fina"/>
              <a:cs typeface="Cicle Fina"/>
            </a:endParaRPr>
          </a:p>
        </p:txBody>
      </p:sp>
    </p:spTree>
    <p:extLst>
      <p:ext uri="{BB962C8B-B14F-4D97-AF65-F5344CB8AC3E}">
        <p14:creationId xmlns:p14="http://schemas.microsoft.com/office/powerpoint/2010/main" val="3329814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JPMC_video.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5107" r="6096"/>
          <a:stretch/>
        </p:blipFill>
        <p:spPr>
          <a:xfrm>
            <a:off x="351303" y="1063327"/>
            <a:ext cx="8673312" cy="5490426"/>
          </a:xfrm>
        </p:spPr>
      </p:pic>
      <p:sp>
        <p:nvSpPr>
          <p:cNvPr id="3" name="TextBox 2"/>
          <p:cNvSpPr txBox="1"/>
          <p:nvPr/>
        </p:nvSpPr>
        <p:spPr>
          <a:xfrm>
            <a:off x="1360744" y="356201"/>
            <a:ext cx="6234938" cy="584776"/>
          </a:xfrm>
          <a:prstGeom prst="rect">
            <a:avLst/>
          </a:prstGeom>
          <a:noFill/>
        </p:spPr>
        <p:txBody>
          <a:bodyPr wrap="none" rtlCol="0">
            <a:spAutoFit/>
          </a:bodyPr>
          <a:lstStyle/>
          <a:p>
            <a:pPr algn="ctr"/>
            <a:r>
              <a:rPr lang="en-US" sz="3200" spc="300" dirty="0" smtClean="0">
                <a:solidFill>
                  <a:srgbClr val="000000"/>
                </a:solidFill>
                <a:latin typeface="Cicle Fina"/>
                <a:cs typeface="Cicle Fina"/>
              </a:rPr>
              <a:t>IN-LINE ADVANCED SEARCH UX</a:t>
            </a:r>
            <a:endParaRPr lang="en-US" sz="3200" spc="300" dirty="0">
              <a:solidFill>
                <a:srgbClr val="000000"/>
              </a:solidFill>
              <a:latin typeface="Cicle Fina"/>
              <a:cs typeface="Cicle Fina"/>
            </a:endParaRPr>
          </a:p>
        </p:txBody>
      </p:sp>
    </p:spTree>
    <p:extLst>
      <p:ext uri="{BB962C8B-B14F-4D97-AF65-F5344CB8AC3E}">
        <p14:creationId xmlns:p14="http://schemas.microsoft.com/office/powerpoint/2010/main" val="28088587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0287000" cy="6858000"/>
          </a:xfrm>
          <a:prstGeom prst="rect">
            <a:avLst/>
          </a:prstGeom>
        </p:spPr>
      </p:pic>
      <p:sp>
        <p:nvSpPr>
          <p:cNvPr id="5" name="TextBox 4"/>
          <p:cNvSpPr txBox="1"/>
          <p:nvPr/>
        </p:nvSpPr>
        <p:spPr>
          <a:xfrm>
            <a:off x="226966" y="6017986"/>
            <a:ext cx="6747692" cy="584776"/>
          </a:xfrm>
          <a:prstGeom prst="rect">
            <a:avLst/>
          </a:prstGeom>
          <a:noFill/>
        </p:spPr>
        <p:txBody>
          <a:bodyPr wrap="none" rtlCol="0">
            <a:spAutoFit/>
          </a:bodyPr>
          <a:lstStyle/>
          <a:p>
            <a:r>
              <a:rPr lang="en-US" sz="3200" spc="300" dirty="0" smtClean="0">
                <a:solidFill>
                  <a:schemeClr val="bg1"/>
                </a:solidFill>
                <a:latin typeface="Cicle Fina"/>
                <a:cs typeface="Cicle Fina"/>
              </a:rPr>
              <a:t>HACK DAY 2 - EXPERIMENTATION</a:t>
            </a:r>
            <a:endParaRPr lang="en-US" sz="3200" spc="300" dirty="0">
              <a:solidFill>
                <a:schemeClr val="bg1"/>
              </a:solidFill>
              <a:latin typeface="Cicle Fina"/>
              <a:cs typeface="Cicle Fina"/>
            </a:endParaRPr>
          </a:p>
        </p:txBody>
      </p:sp>
    </p:spTree>
    <p:extLst>
      <p:ext uri="{BB962C8B-B14F-4D97-AF65-F5344CB8AC3E}">
        <p14:creationId xmlns:p14="http://schemas.microsoft.com/office/powerpoint/2010/main" val="32555678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187034"/>
            <a:ext cx="9144000" cy="3531870"/>
          </a:xfrm>
          <a:prstGeom prst="rect">
            <a:avLst/>
          </a:prstGeom>
        </p:spPr>
      </p:pic>
      <p:sp>
        <p:nvSpPr>
          <p:cNvPr id="4" name="TextBox 3"/>
          <p:cNvSpPr txBox="1"/>
          <p:nvPr/>
        </p:nvSpPr>
        <p:spPr>
          <a:xfrm>
            <a:off x="1594595" y="577695"/>
            <a:ext cx="5784262" cy="1077218"/>
          </a:xfrm>
          <a:prstGeom prst="rect">
            <a:avLst/>
          </a:prstGeom>
          <a:noFill/>
        </p:spPr>
        <p:txBody>
          <a:bodyPr wrap="none" rtlCol="0">
            <a:spAutoFit/>
          </a:bodyPr>
          <a:lstStyle/>
          <a:p>
            <a:pPr algn="ctr"/>
            <a:r>
              <a:rPr lang="en-US" sz="3200" spc="300" dirty="0" smtClean="0">
                <a:solidFill>
                  <a:srgbClr val="000000"/>
                </a:solidFill>
                <a:latin typeface="Cicle Fina"/>
                <a:cs typeface="Cicle Fina"/>
              </a:rPr>
              <a:t>THE</a:t>
            </a:r>
          </a:p>
          <a:p>
            <a:pPr algn="ctr"/>
            <a:r>
              <a:rPr lang="en-US" sz="3200" spc="300" dirty="0" smtClean="0">
                <a:solidFill>
                  <a:srgbClr val="000000"/>
                </a:solidFill>
                <a:latin typeface="Cicle Fina"/>
                <a:cs typeface="Cicle Fina"/>
              </a:rPr>
              <a:t>GOOGLE SEARCH APPLIANCE</a:t>
            </a:r>
            <a:endParaRPr lang="en-US" sz="3200" spc="300" dirty="0">
              <a:solidFill>
                <a:srgbClr val="000000"/>
              </a:solidFill>
              <a:latin typeface="Cicle Fina"/>
              <a:cs typeface="Cicle Fina"/>
            </a:endParaRPr>
          </a:p>
        </p:txBody>
      </p:sp>
    </p:spTree>
    <p:extLst>
      <p:ext uri="{BB962C8B-B14F-4D97-AF65-F5344CB8AC3E}">
        <p14:creationId xmlns:p14="http://schemas.microsoft.com/office/powerpoint/2010/main" val="15371620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0"/>
            <a:ext cx="9797143" cy="6858000"/>
          </a:xfrm>
          <a:prstGeom prst="rect">
            <a:avLst/>
          </a:prstGeom>
        </p:spPr>
      </p:pic>
      <p:sp>
        <p:nvSpPr>
          <p:cNvPr id="7" name="TextBox 6"/>
          <p:cNvSpPr txBox="1"/>
          <p:nvPr/>
        </p:nvSpPr>
        <p:spPr>
          <a:xfrm>
            <a:off x="2354495" y="5104636"/>
            <a:ext cx="4662757" cy="584776"/>
          </a:xfrm>
          <a:prstGeom prst="rect">
            <a:avLst/>
          </a:prstGeom>
          <a:noFill/>
        </p:spPr>
        <p:txBody>
          <a:bodyPr wrap="square" rtlCol="0">
            <a:spAutoFit/>
          </a:bodyPr>
          <a:lstStyle/>
          <a:p>
            <a:pPr algn="ctr"/>
            <a:r>
              <a:rPr lang="en-US" sz="3200" spc="300" dirty="0" smtClean="0">
                <a:solidFill>
                  <a:srgbClr val="000000"/>
                </a:solidFill>
                <a:latin typeface="Cicle Fina"/>
                <a:cs typeface="Cicle Fina"/>
              </a:rPr>
              <a:t>QUERY LOG ANALYSIS</a:t>
            </a:r>
            <a:endParaRPr lang="en-US" sz="3200" spc="300" dirty="0">
              <a:solidFill>
                <a:srgbClr val="000000"/>
              </a:solidFill>
              <a:latin typeface="Cicle Fina"/>
              <a:cs typeface="Cicle Fina"/>
            </a:endParaRPr>
          </a:p>
        </p:txBody>
      </p:sp>
    </p:spTree>
    <p:extLst>
      <p:ext uri="{BB962C8B-B14F-4D97-AF65-F5344CB8AC3E}">
        <p14:creationId xmlns:p14="http://schemas.microsoft.com/office/powerpoint/2010/main" val="27570091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212090507"/>
              </p:ext>
            </p:extLst>
          </p:nvPr>
        </p:nvGraphicFramePr>
        <p:xfrm>
          <a:off x="255766" y="520693"/>
          <a:ext cx="8552431" cy="58040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5767661" y="6337127"/>
            <a:ext cx="3376339" cy="276999"/>
          </a:xfrm>
          <a:prstGeom prst="rect">
            <a:avLst/>
          </a:prstGeom>
          <a:noFill/>
        </p:spPr>
        <p:txBody>
          <a:bodyPr wrap="square" rtlCol="0">
            <a:spAutoFit/>
          </a:bodyPr>
          <a:lstStyle/>
          <a:p>
            <a:r>
              <a:rPr lang="en-US" sz="1200" i="1" dirty="0" smtClean="0">
                <a:latin typeface="Century Gothic"/>
                <a:cs typeface="Century Gothic"/>
              </a:rPr>
              <a:t>Based on 222,317 queries in October 2014</a:t>
            </a:r>
            <a:endParaRPr lang="en-US" sz="1200" i="1" dirty="0">
              <a:latin typeface="Century Gothic"/>
              <a:cs typeface="Century Gothic"/>
            </a:endParaRPr>
          </a:p>
        </p:txBody>
      </p:sp>
      <p:sp>
        <p:nvSpPr>
          <p:cNvPr id="4" name="TextBox 3"/>
          <p:cNvSpPr txBox="1"/>
          <p:nvPr/>
        </p:nvSpPr>
        <p:spPr>
          <a:xfrm>
            <a:off x="2879949" y="520693"/>
            <a:ext cx="3222688" cy="584776"/>
          </a:xfrm>
          <a:prstGeom prst="rect">
            <a:avLst/>
          </a:prstGeom>
          <a:noFill/>
        </p:spPr>
        <p:txBody>
          <a:bodyPr wrap="none" rtlCol="0">
            <a:spAutoFit/>
          </a:bodyPr>
          <a:lstStyle/>
          <a:p>
            <a:r>
              <a:rPr lang="en-US" sz="3200" spc="300" dirty="0" smtClean="0">
                <a:solidFill>
                  <a:srgbClr val="000000"/>
                </a:solidFill>
                <a:latin typeface="Cicle Fina"/>
                <a:cs typeface="Cicle Fina"/>
              </a:rPr>
              <a:t>QUERY LENGTH</a:t>
            </a:r>
            <a:endParaRPr lang="en-US" sz="3200" spc="300" dirty="0">
              <a:solidFill>
                <a:srgbClr val="000000"/>
              </a:solidFill>
              <a:latin typeface="Cicle Fina"/>
              <a:cs typeface="Cicle Fina"/>
            </a:endParaRPr>
          </a:p>
        </p:txBody>
      </p:sp>
    </p:spTree>
    <p:extLst>
      <p:ext uri="{BB962C8B-B14F-4D97-AF65-F5344CB8AC3E}">
        <p14:creationId xmlns:p14="http://schemas.microsoft.com/office/powerpoint/2010/main" val="1299337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7397" y="267196"/>
            <a:ext cx="4423276" cy="584755"/>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3200" spc="300" dirty="0" smtClean="0">
                <a:solidFill>
                  <a:srgbClr val="000000"/>
                </a:solidFill>
                <a:latin typeface="Cicle Fina"/>
                <a:cs typeface="Cicle Fina"/>
              </a:rPr>
              <a:t>UNIGRAM FREQUENCY</a:t>
            </a:r>
            <a:endParaRPr lang="en-US" sz="3200" spc="300" dirty="0">
              <a:solidFill>
                <a:srgbClr val="000000"/>
              </a:solidFill>
              <a:latin typeface="Cicle Fina"/>
              <a:cs typeface="Cicle Fina"/>
            </a:endParaRPr>
          </a:p>
        </p:txBody>
      </p:sp>
      <p:graphicFrame>
        <p:nvGraphicFramePr>
          <p:cNvPr id="6" name="Chart 5"/>
          <p:cNvGraphicFramePr>
            <a:graphicFrameLocks/>
          </p:cNvGraphicFramePr>
          <p:nvPr>
            <p:extLst>
              <p:ext uri="{D42A27DB-BD31-4B8C-83A1-F6EECF244321}">
                <p14:modId xmlns:p14="http://schemas.microsoft.com/office/powerpoint/2010/main" val="855425227"/>
              </p:ext>
            </p:extLst>
          </p:nvPr>
        </p:nvGraphicFramePr>
        <p:xfrm>
          <a:off x="282198" y="909384"/>
          <a:ext cx="8309164" cy="5676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410184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85869" y="407806"/>
            <a:ext cx="4129180" cy="584776"/>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3200" spc="300" dirty="0" smtClean="0">
                <a:solidFill>
                  <a:srgbClr val="000000"/>
                </a:solidFill>
                <a:latin typeface="Cicle Fina"/>
                <a:cs typeface="Cicle Fina"/>
              </a:rPr>
              <a:t>BIGRAM FREQUENCY</a:t>
            </a:r>
            <a:endParaRPr lang="en-US" sz="3200" spc="300" dirty="0">
              <a:solidFill>
                <a:srgbClr val="000000"/>
              </a:solidFill>
              <a:latin typeface="Cicle Fina"/>
              <a:cs typeface="Cicle Fina"/>
            </a:endParaRPr>
          </a:p>
        </p:txBody>
      </p:sp>
      <p:graphicFrame>
        <p:nvGraphicFramePr>
          <p:cNvPr id="5" name="Chart 4"/>
          <p:cNvGraphicFramePr>
            <a:graphicFrameLocks/>
          </p:cNvGraphicFramePr>
          <p:nvPr>
            <p:extLst>
              <p:ext uri="{D42A27DB-BD31-4B8C-83A1-F6EECF244321}">
                <p14:modId xmlns:p14="http://schemas.microsoft.com/office/powerpoint/2010/main" val="895588735"/>
              </p:ext>
            </p:extLst>
          </p:nvPr>
        </p:nvGraphicFramePr>
        <p:xfrm>
          <a:off x="313553" y="1278408"/>
          <a:ext cx="8544330" cy="4991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1579828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38740" y="372457"/>
            <a:ext cx="4388021" cy="584776"/>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3200" spc="300" dirty="0" smtClean="0">
                <a:solidFill>
                  <a:srgbClr val="000000"/>
                </a:solidFill>
                <a:latin typeface="Cicle Fina"/>
                <a:cs typeface="Cicle Fina"/>
              </a:rPr>
              <a:t>TRIGRAM FREQUENCY</a:t>
            </a:r>
            <a:endParaRPr lang="en-US" sz="3200" spc="300" dirty="0">
              <a:solidFill>
                <a:srgbClr val="000000"/>
              </a:solidFill>
              <a:latin typeface="Cicle Fina"/>
              <a:cs typeface="Cicle Fina"/>
            </a:endParaRPr>
          </a:p>
        </p:txBody>
      </p:sp>
      <p:graphicFrame>
        <p:nvGraphicFramePr>
          <p:cNvPr id="5" name="Chart 4"/>
          <p:cNvGraphicFramePr>
            <a:graphicFrameLocks/>
          </p:cNvGraphicFramePr>
          <p:nvPr>
            <p:extLst>
              <p:ext uri="{D42A27DB-BD31-4B8C-83A1-F6EECF244321}">
                <p14:modId xmlns:p14="http://schemas.microsoft.com/office/powerpoint/2010/main" val="1384514082"/>
              </p:ext>
            </p:extLst>
          </p:nvPr>
        </p:nvGraphicFramePr>
        <p:xfrm>
          <a:off x="444068" y="1150024"/>
          <a:ext cx="8351103" cy="54355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748140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34926" y="346498"/>
            <a:ext cx="5087901" cy="584776"/>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3200" spc="300" dirty="0" smtClean="0">
                <a:solidFill>
                  <a:srgbClr val="000000"/>
                </a:solidFill>
                <a:latin typeface="Cicle Fina"/>
                <a:cs typeface="Cicle Fina"/>
              </a:rPr>
              <a:t>TETRAGRAM FREQUENCY</a:t>
            </a:r>
            <a:endParaRPr lang="en-US" sz="3200" spc="300" dirty="0">
              <a:solidFill>
                <a:srgbClr val="000000"/>
              </a:solidFill>
              <a:latin typeface="Cicle Fina"/>
              <a:cs typeface="Cicle Fina"/>
            </a:endParaRPr>
          </a:p>
        </p:txBody>
      </p:sp>
      <p:graphicFrame>
        <p:nvGraphicFramePr>
          <p:cNvPr id="5" name="Chart 4"/>
          <p:cNvGraphicFramePr>
            <a:graphicFrameLocks/>
          </p:cNvGraphicFramePr>
          <p:nvPr>
            <p:extLst>
              <p:ext uri="{D42A27DB-BD31-4B8C-83A1-F6EECF244321}">
                <p14:modId xmlns:p14="http://schemas.microsoft.com/office/powerpoint/2010/main" val="3055379429"/>
              </p:ext>
            </p:extLst>
          </p:nvPr>
        </p:nvGraphicFramePr>
        <p:xfrm>
          <a:off x="203200" y="1072393"/>
          <a:ext cx="8737600" cy="55921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58701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23077" b="12993"/>
          <a:stretch/>
        </p:blipFill>
        <p:spPr>
          <a:xfrm>
            <a:off x="-1" y="3487785"/>
            <a:ext cx="4396143" cy="3370215"/>
          </a:xfrm>
          <a:prstGeom prst="rect">
            <a:avLst/>
          </a:prstGeom>
        </p:spPr>
      </p:pic>
      <p:sp>
        <p:nvSpPr>
          <p:cNvPr id="8" name="TextBox 7"/>
          <p:cNvSpPr txBox="1"/>
          <p:nvPr/>
        </p:nvSpPr>
        <p:spPr>
          <a:xfrm>
            <a:off x="1139248" y="1225937"/>
            <a:ext cx="6841355" cy="584776"/>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3200" spc="300" dirty="0" smtClean="0">
                <a:solidFill>
                  <a:srgbClr val="000000"/>
                </a:solidFill>
                <a:latin typeface="Cicle Fina"/>
                <a:cs typeface="Cicle Fina"/>
              </a:rPr>
              <a:t>NATURAL LANGUAGE PROCESSING</a:t>
            </a:r>
            <a:endParaRPr lang="en-US" sz="3200" spc="300" dirty="0">
              <a:solidFill>
                <a:srgbClr val="000000"/>
              </a:solidFill>
              <a:latin typeface="Cicle Fina"/>
              <a:cs typeface="Cicle Fina"/>
            </a:endParaRPr>
          </a:p>
        </p:txBody>
      </p:sp>
      <p:sp>
        <p:nvSpPr>
          <p:cNvPr id="9" name="TextBox 8"/>
          <p:cNvSpPr txBox="1"/>
          <p:nvPr/>
        </p:nvSpPr>
        <p:spPr>
          <a:xfrm>
            <a:off x="4874802" y="2182606"/>
            <a:ext cx="3105801" cy="369332"/>
          </a:xfrm>
          <a:prstGeom prst="rect">
            <a:avLst/>
          </a:prstGeom>
          <a:noFill/>
        </p:spPr>
        <p:txBody>
          <a:bodyPr wrap="none" rtlCol="0">
            <a:spAutoFit/>
          </a:bodyPr>
          <a:lstStyle/>
          <a:p>
            <a:r>
              <a:rPr lang="en-US" dirty="0" smtClean="0">
                <a:latin typeface="Century Gothic"/>
                <a:cs typeface="Century Gothic"/>
              </a:rPr>
              <a:t>Named Entity Recognition</a:t>
            </a:r>
            <a:endParaRPr lang="en-US" sz="1400" dirty="0">
              <a:latin typeface="Century Gothic"/>
              <a:cs typeface="Century Gothic"/>
            </a:endParaRPr>
          </a:p>
        </p:txBody>
      </p:sp>
      <p:sp>
        <p:nvSpPr>
          <p:cNvPr id="10" name="TextBox 9"/>
          <p:cNvSpPr txBox="1"/>
          <p:nvPr/>
        </p:nvSpPr>
        <p:spPr>
          <a:xfrm>
            <a:off x="2651051" y="2885941"/>
            <a:ext cx="5378395" cy="369332"/>
          </a:xfrm>
          <a:prstGeom prst="rect">
            <a:avLst/>
          </a:prstGeom>
          <a:noFill/>
        </p:spPr>
        <p:txBody>
          <a:bodyPr wrap="none" rtlCol="0">
            <a:spAutoFit/>
          </a:bodyPr>
          <a:lstStyle/>
          <a:p>
            <a:r>
              <a:rPr lang="en-US" dirty="0" smtClean="0">
                <a:latin typeface="Century Gothic"/>
                <a:cs typeface="Century Gothic"/>
              </a:rPr>
              <a:t>Term Frequency/Inverse Document Frequency</a:t>
            </a:r>
            <a:endParaRPr lang="en-US" sz="1400" dirty="0">
              <a:latin typeface="Century Gothic"/>
              <a:cs typeface="Century Gothic"/>
            </a:endParaRPr>
          </a:p>
        </p:txBody>
      </p:sp>
    </p:spTree>
    <p:extLst>
      <p:ext uri="{BB962C8B-B14F-4D97-AF65-F5344CB8AC3E}">
        <p14:creationId xmlns:p14="http://schemas.microsoft.com/office/powerpoint/2010/main" val="1726830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1873.jpg"/>
          <p:cNvPicPr>
            <a:picLocks noChangeAspect="1"/>
          </p:cNvPicPr>
          <p:nvPr/>
        </p:nvPicPr>
        <p:blipFill rotWithShape="1">
          <a:blip r:embed="rId2">
            <a:extLst>
              <a:ext uri="{28A0092B-C50C-407E-A947-70E740481C1C}">
                <a14:useLocalDpi xmlns:a14="http://schemas.microsoft.com/office/drawing/2010/main" val="0"/>
              </a:ext>
            </a:extLst>
          </a:blip>
          <a:srcRect r="9718"/>
          <a:stretch/>
        </p:blipFill>
        <p:spPr>
          <a:xfrm>
            <a:off x="511553" y="838200"/>
            <a:ext cx="8255398" cy="5170714"/>
          </a:xfrm>
          <a:prstGeom prst="rect">
            <a:avLst/>
          </a:prstGeom>
        </p:spPr>
      </p:pic>
    </p:spTree>
    <p:extLst>
      <p:ext uri="{BB962C8B-B14F-4D97-AF65-F5344CB8AC3E}">
        <p14:creationId xmlns:p14="http://schemas.microsoft.com/office/powerpoint/2010/main" val="31823005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11111"/>
          <a:stretch/>
        </p:blipFill>
        <p:spPr>
          <a:xfrm>
            <a:off x="0" y="0"/>
            <a:ext cx="9144000" cy="6858000"/>
          </a:xfrm>
          <a:prstGeom prst="rect">
            <a:avLst/>
          </a:prstGeom>
        </p:spPr>
      </p:pic>
      <p:sp>
        <p:nvSpPr>
          <p:cNvPr id="5" name="TextBox 4"/>
          <p:cNvSpPr txBox="1"/>
          <p:nvPr/>
        </p:nvSpPr>
        <p:spPr>
          <a:xfrm>
            <a:off x="389776" y="6017986"/>
            <a:ext cx="6029158" cy="584776"/>
          </a:xfrm>
          <a:prstGeom prst="rect">
            <a:avLst/>
          </a:prstGeom>
          <a:noFill/>
        </p:spPr>
        <p:txBody>
          <a:bodyPr wrap="none" rtlCol="0">
            <a:spAutoFit/>
          </a:bodyPr>
          <a:lstStyle/>
          <a:p>
            <a:r>
              <a:rPr lang="en-US" sz="3200" spc="300" dirty="0" smtClean="0">
                <a:solidFill>
                  <a:schemeClr val="bg1"/>
                </a:solidFill>
                <a:latin typeface="Cicle Fina"/>
                <a:cs typeface="Cicle Fina"/>
              </a:rPr>
              <a:t>HACK DAY 3 - DEVELOPMENT</a:t>
            </a:r>
            <a:endParaRPr lang="en-US" sz="3200" spc="300" dirty="0">
              <a:solidFill>
                <a:schemeClr val="bg1"/>
              </a:solidFill>
              <a:latin typeface="Cicle Fina"/>
              <a:cs typeface="Cicle Fina"/>
            </a:endParaRPr>
          </a:p>
        </p:txBody>
      </p:sp>
    </p:spTree>
    <p:extLst>
      <p:ext uri="{BB962C8B-B14F-4D97-AF65-F5344CB8AC3E}">
        <p14:creationId xmlns:p14="http://schemas.microsoft.com/office/powerpoint/2010/main" val="88204473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67000" y="2159000"/>
            <a:ext cx="3810000" cy="2540000"/>
          </a:xfrm>
          <a:prstGeom prst="rect">
            <a:avLst/>
          </a:prstGeom>
        </p:spPr>
      </p:pic>
      <p:pic>
        <p:nvPicPr>
          <p:cNvPr id="8" name="Picture 7"/>
          <p:cNvPicPr>
            <a:picLocks noChangeAspect="1"/>
          </p:cNvPicPr>
          <p:nvPr/>
        </p:nvPicPr>
        <p:blipFill>
          <a:blip r:embed="rId3">
            <a:duotone>
              <a:prstClr val="black"/>
              <a:schemeClr val="accent1">
                <a:tint val="45000"/>
                <a:satMod val="400000"/>
              </a:schemeClr>
            </a:duotone>
          </a:blip>
          <a:stretch>
            <a:fillRect/>
          </a:stretch>
        </p:blipFill>
        <p:spPr>
          <a:xfrm>
            <a:off x="2667000" y="2159000"/>
            <a:ext cx="3810000" cy="2540000"/>
          </a:xfrm>
          <a:prstGeom prst="rect">
            <a:avLst/>
          </a:prstGeom>
        </p:spPr>
      </p:pic>
      <p:sp>
        <p:nvSpPr>
          <p:cNvPr id="7" name="TextBox 6"/>
          <p:cNvSpPr txBox="1"/>
          <p:nvPr/>
        </p:nvSpPr>
        <p:spPr>
          <a:xfrm>
            <a:off x="1342211" y="869947"/>
            <a:ext cx="6448450" cy="584776"/>
          </a:xfrm>
          <a:prstGeom prst="rect">
            <a:avLst/>
          </a:prstGeom>
          <a:noFill/>
        </p:spPr>
        <p:txBody>
          <a:bodyPr wrap="none" rtlCol="0">
            <a:spAutoFit/>
          </a:bodyPr>
          <a:lstStyle/>
          <a:p>
            <a:pPr algn="ctr"/>
            <a:r>
              <a:rPr lang="en-US" sz="3200" spc="300" dirty="0" smtClean="0">
                <a:solidFill>
                  <a:srgbClr val="000000"/>
                </a:solidFill>
                <a:latin typeface="Cicle Fina"/>
                <a:cs typeface="Cicle Fina"/>
              </a:rPr>
              <a:t>CREATE NEW ANALYST REPORT</a:t>
            </a:r>
            <a:endParaRPr lang="en-US" sz="3200" spc="300" dirty="0">
              <a:solidFill>
                <a:srgbClr val="000000"/>
              </a:solidFill>
              <a:latin typeface="Cicle Fina"/>
              <a:cs typeface="Cicle Fina"/>
            </a:endParaRPr>
          </a:p>
        </p:txBody>
      </p:sp>
      <p:pic>
        <p:nvPicPr>
          <p:cNvPr id="5" name="Picture 4" descr="jpmc-rsrc-fing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956171" y="5123625"/>
            <a:ext cx="780314" cy="780314"/>
          </a:xfrm>
          <a:prstGeom prst="rect">
            <a:avLst/>
          </a:prstGeom>
        </p:spPr>
      </p:pic>
    </p:spTree>
    <p:extLst>
      <p:ext uri="{BB962C8B-B14F-4D97-AF65-F5344CB8AC3E}">
        <p14:creationId xmlns:p14="http://schemas.microsoft.com/office/powerpoint/2010/main" val="41690520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2.22222E-6 4.81481E-6 L -0.0585 -0.16181 " pathEditMode="relative" rAng="0" ptsTypes="AA">
                                      <p:cBhvr>
                                        <p:cTn id="10" dur="2000" fill="hold"/>
                                        <p:tgtEl>
                                          <p:spTgt spid="5"/>
                                        </p:tgtEl>
                                        <p:attrNameLst>
                                          <p:attrName>ppt_x</p:attrName>
                                          <p:attrName>ppt_y</p:attrName>
                                        </p:attrNameLst>
                                      </p:cBhvr>
                                      <p:rCtr x="-2934" y="-8102"/>
                                    </p:animMotion>
                                  </p:childTnLst>
                                </p:cTn>
                              </p:par>
                            </p:childTnLst>
                          </p:cTn>
                        </p:par>
                        <p:par>
                          <p:cTn id="11" fill="hold">
                            <p:stCondLst>
                              <p:cond delay="250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2500"/>
                            </p:stCondLst>
                            <p:childTnLst>
                              <p:par>
                                <p:cTn id="15" presetID="10" presetClass="exit" presetSubtype="0" fill="hold" nodeType="after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6740" y="2007474"/>
            <a:ext cx="5124797" cy="6026965"/>
          </a:xfrm>
          <a:prstGeom prst="rect">
            <a:avLst/>
          </a:prstGeom>
          <a:noFill/>
          <a:ln w="3810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76200" cmpd="sng">
                <a:solidFill>
                  <a:srgbClr val="948A54"/>
                </a:solidFill>
              </a:ln>
            </a:endParaRPr>
          </a:p>
        </p:txBody>
      </p:sp>
      <p:sp>
        <p:nvSpPr>
          <p:cNvPr id="3" name="Rectangle 2"/>
          <p:cNvSpPr/>
          <p:nvPr/>
        </p:nvSpPr>
        <p:spPr>
          <a:xfrm>
            <a:off x="2006741" y="2007474"/>
            <a:ext cx="815239" cy="6026965"/>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2821980" y="2007474"/>
            <a:ext cx="0" cy="6026965"/>
          </a:xfrm>
          <a:prstGeom prst="line">
            <a:avLst/>
          </a:prstGeom>
          <a:ln w="57150" cmpd="sng">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930769" y="2124054"/>
            <a:ext cx="1249060" cy="369332"/>
          </a:xfrm>
          <a:prstGeom prst="rect">
            <a:avLst/>
          </a:prstGeom>
          <a:noFill/>
        </p:spPr>
        <p:txBody>
          <a:bodyPr wrap="none" rtlCol="0">
            <a:spAutoFit/>
          </a:bodyPr>
          <a:lstStyle/>
          <a:p>
            <a:r>
              <a:rPr lang="en-US" dirty="0" err="1" smtClean="0">
                <a:solidFill>
                  <a:schemeClr val="bg2">
                    <a:lumMod val="75000"/>
                  </a:schemeClr>
                </a:solidFill>
                <a:latin typeface="Adobe Garamond Pro"/>
                <a:cs typeface="Adobe Garamond Pro"/>
              </a:rPr>
              <a:t>J.P.Morgan</a:t>
            </a:r>
            <a:endParaRPr lang="en-US" dirty="0">
              <a:solidFill>
                <a:schemeClr val="bg2">
                  <a:lumMod val="75000"/>
                </a:schemeClr>
              </a:solidFill>
              <a:latin typeface="Adobe Garamond Pro"/>
              <a:cs typeface="Adobe Garamond Pro"/>
            </a:endParaRPr>
          </a:p>
        </p:txBody>
      </p:sp>
      <p:sp>
        <p:nvSpPr>
          <p:cNvPr id="7" name="TextBox 6"/>
          <p:cNvSpPr txBox="1"/>
          <p:nvPr/>
        </p:nvSpPr>
        <p:spPr>
          <a:xfrm>
            <a:off x="5126004" y="2036781"/>
            <a:ext cx="2018501" cy="430887"/>
          </a:xfrm>
          <a:prstGeom prst="rect">
            <a:avLst/>
          </a:prstGeom>
          <a:noFill/>
        </p:spPr>
        <p:txBody>
          <a:bodyPr wrap="none" rtlCol="0">
            <a:spAutoFit/>
          </a:bodyPr>
          <a:lstStyle/>
          <a:p>
            <a:r>
              <a:rPr lang="en-US" sz="1100" dirty="0" smtClean="0">
                <a:solidFill>
                  <a:schemeClr val="tx2">
                    <a:lumMod val="40000"/>
                    <a:lumOff val="60000"/>
                  </a:schemeClr>
                </a:solidFill>
              </a:rPr>
              <a:t>North America Equity Research</a:t>
            </a:r>
          </a:p>
          <a:p>
            <a:r>
              <a:rPr lang="en-US" sz="1100" dirty="0" smtClean="0">
                <a:solidFill>
                  <a:schemeClr val="bg2">
                    <a:lumMod val="50000"/>
                  </a:schemeClr>
                </a:solidFill>
              </a:rPr>
              <a:t>December 15, 2014</a:t>
            </a:r>
            <a:endParaRPr lang="en-US" sz="1100" dirty="0">
              <a:solidFill>
                <a:schemeClr val="bg2">
                  <a:lumMod val="50000"/>
                </a:schemeClr>
              </a:solidFill>
            </a:endParaRPr>
          </a:p>
        </p:txBody>
      </p:sp>
      <p:sp>
        <p:nvSpPr>
          <p:cNvPr id="8" name="Rectangle 7"/>
          <p:cNvSpPr/>
          <p:nvPr/>
        </p:nvSpPr>
        <p:spPr>
          <a:xfrm>
            <a:off x="3028462" y="2749285"/>
            <a:ext cx="2608384" cy="111369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81077" y="2735608"/>
            <a:ext cx="1070708" cy="111369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881077" y="3964576"/>
            <a:ext cx="1070708" cy="1113692"/>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3126154" y="4263516"/>
            <a:ext cx="2448172" cy="1746734"/>
            <a:chOff x="3126154" y="3087077"/>
            <a:chExt cx="2448172" cy="1746734"/>
          </a:xfrm>
        </p:grpSpPr>
        <p:cxnSp>
          <p:nvCxnSpPr>
            <p:cNvPr id="19" name="Straight Connector 18"/>
            <p:cNvCxnSpPr/>
            <p:nvPr/>
          </p:nvCxnSpPr>
          <p:spPr>
            <a:xfrm>
              <a:off x="3126154" y="3087077"/>
              <a:ext cx="2432538" cy="0"/>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126154" y="3239477"/>
              <a:ext cx="2432538" cy="0"/>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141788" y="3386012"/>
              <a:ext cx="2432538" cy="0"/>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141788" y="3538412"/>
              <a:ext cx="2432538" cy="0"/>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26154" y="3688861"/>
              <a:ext cx="2432538" cy="0"/>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126154" y="3841261"/>
              <a:ext cx="2432538" cy="0"/>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141788" y="3987796"/>
              <a:ext cx="2432538" cy="0"/>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41788" y="4140196"/>
              <a:ext cx="2432538" cy="0"/>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126154" y="4534876"/>
              <a:ext cx="2432538" cy="0"/>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141788" y="4681411"/>
              <a:ext cx="2432538" cy="0"/>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141788" y="4833811"/>
              <a:ext cx="2432538" cy="0"/>
            </a:xfrm>
            <a:prstGeom prst="line">
              <a:avLst/>
            </a:prstGeom>
            <a:ln w="285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2015368" y="869947"/>
            <a:ext cx="5102153" cy="584776"/>
          </a:xfrm>
          <a:prstGeom prst="rect">
            <a:avLst/>
          </a:prstGeom>
          <a:noFill/>
        </p:spPr>
        <p:txBody>
          <a:bodyPr wrap="none" rtlCol="0">
            <a:spAutoFit/>
          </a:bodyPr>
          <a:lstStyle/>
          <a:p>
            <a:pPr algn="ctr"/>
            <a:r>
              <a:rPr lang="en-US" sz="3200" spc="300" dirty="0" smtClean="0">
                <a:solidFill>
                  <a:srgbClr val="000000"/>
                </a:solidFill>
                <a:latin typeface="Cicle Fina"/>
                <a:cs typeface="Cicle Fina"/>
              </a:rPr>
              <a:t>WRITE ANALYST REPORT</a:t>
            </a:r>
            <a:endParaRPr lang="en-US" sz="3200" spc="300" dirty="0">
              <a:solidFill>
                <a:srgbClr val="000000"/>
              </a:solidFill>
              <a:latin typeface="Cicle Fina"/>
              <a:cs typeface="Cicle Fina"/>
            </a:endParaRPr>
          </a:p>
        </p:txBody>
      </p:sp>
    </p:spTree>
    <p:extLst>
      <p:ext uri="{BB962C8B-B14F-4D97-AF65-F5344CB8AC3E}">
        <p14:creationId xmlns:p14="http://schemas.microsoft.com/office/powerpoint/2010/main" val="33719306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8104" y="869947"/>
            <a:ext cx="6596678" cy="584776"/>
          </a:xfrm>
          <a:prstGeom prst="rect">
            <a:avLst/>
          </a:prstGeom>
          <a:noFill/>
        </p:spPr>
        <p:txBody>
          <a:bodyPr wrap="none" rtlCol="0">
            <a:spAutoFit/>
          </a:bodyPr>
          <a:lstStyle/>
          <a:p>
            <a:pPr algn="ctr"/>
            <a:r>
              <a:rPr lang="en-US" sz="3200" spc="300" dirty="0" smtClean="0">
                <a:solidFill>
                  <a:srgbClr val="000000"/>
                </a:solidFill>
                <a:latin typeface="Cicle Fina"/>
                <a:cs typeface="Cicle Fina"/>
              </a:rPr>
              <a:t>MANUALLY TAG THE DOCUMENT</a:t>
            </a:r>
            <a:endParaRPr lang="en-US" sz="3200" spc="300" dirty="0">
              <a:solidFill>
                <a:srgbClr val="000000"/>
              </a:solidFill>
              <a:latin typeface="Cicle Fina"/>
              <a:cs typeface="Cicle Fina"/>
            </a:endParaRPr>
          </a:p>
        </p:txBody>
      </p:sp>
      <p:pic>
        <p:nvPicPr>
          <p:cNvPr id="3" name="Picture 2" descr="JPMC-researchDo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79" y="1764116"/>
            <a:ext cx="5272216" cy="5245856"/>
          </a:xfrm>
          <a:prstGeom prst="rect">
            <a:avLst/>
          </a:prstGeom>
          <a:ln w="38100" cmpd="sng">
            <a:solidFill>
              <a:srgbClr val="7F7F7F"/>
            </a:solidFill>
          </a:ln>
          <a:effectLst/>
        </p:spPr>
      </p:pic>
      <p:sp>
        <p:nvSpPr>
          <p:cNvPr id="2" name="TextBox 1"/>
          <p:cNvSpPr txBox="1"/>
          <p:nvPr/>
        </p:nvSpPr>
        <p:spPr>
          <a:xfrm>
            <a:off x="6598421" y="2187504"/>
            <a:ext cx="443451" cy="369332"/>
          </a:xfrm>
          <a:prstGeom prst="rect">
            <a:avLst/>
          </a:prstGeom>
          <a:noFill/>
        </p:spPr>
        <p:txBody>
          <a:bodyPr wrap="none" rtlCol="0">
            <a:spAutoFit/>
          </a:bodyPr>
          <a:lstStyle/>
          <a:p>
            <a:r>
              <a:rPr lang="en-US" dirty="0" smtClean="0"/>
              <a:t>Oil</a:t>
            </a:r>
            <a:endParaRPr lang="en-US" dirty="0"/>
          </a:p>
        </p:txBody>
      </p:sp>
      <p:sp>
        <p:nvSpPr>
          <p:cNvPr id="11" name="TextBox 10"/>
          <p:cNvSpPr txBox="1"/>
          <p:nvPr/>
        </p:nvSpPr>
        <p:spPr>
          <a:xfrm>
            <a:off x="6598421" y="2974985"/>
            <a:ext cx="1094696" cy="369332"/>
          </a:xfrm>
          <a:prstGeom prst="rect">
            <a:avLst/>
          </a:prstGeom>
          <a:noFill/>
        </p:spPr>
        <p:txBody>
          <a:bodyPr wrap="none" rtlCol="0">
            <a:spAutoFit/>
          </a:bodyPr>
          <a:lstStyle/>
          <a:p>
            <a:r>
              <a:rPr lang="en-US" dirty="0" smtClean="0"/>
              <a:t>Economic</a:t>
            </a:r>
            <a:endParaRPr lang="en-US" dirty="0"/>
          </a:p>
        </p:txBody>
      </p:sp>
      <p:sp>
        <p:nvSpPr>
          <p:cNvPr id="12" name="TextBox 11"/>
          <p:cNvSpPr txBox="1"/>
          <p:nvPr/>
        </p:nvSpPr>
        <p:spPr>
          <a:xfrm>
            <a:off x="6598421" y="3991802"/>
            <a:ext cx="649825" cy="369332"/>
          </a:xfrm>
          <a:prstGeom prst="rect">
            <a:avLst/>
          </a:prstGeom>
          <a:noFill/>
        </p:spPr>
        <p:txBody>
          <a:bodyPr wrap="none" rtlCol="0">
            <a:spAutoFit/>
          </a:bodyPr>
          <a:lstStyle/>
          <a:p>
            <a:r>
              <a:rPr lang="en-US" dirty="0" smtClean="0"/>
              <a:t>Price</a:t>
            </a:r>
            <a:endParaRPr lang="en-US" dirty="0"/>
          </a:p>
        </p:txBody>
      </p:sp>
      <p:grpSp>
        <p:nvGrpSpPr>
          <p:cNvPr id="13" name="Group 12"/>
          <p:cNvGrpSpPr/>
          <p:nvPr/>
        </p:nvGrpSpPr>
        <p:grpSpPr>
          <a:xfrm>
            <a:off x="6557844" y="2195128"/>
            <a:ext cx="954504" cy="378718"/>
            <a:chOff x="2959883" y="1667242"/>
            <a:chExt cx="954504" cy="378718"/>
          </a:xfrm>
        </p:grpSpPr>
        <p:grpSp>
          <p:nvGrpSpPr>
            <p:cNvPr id="14" name="Group 13"/>
            <p:cNvGrpSpPr/>
            <p:nvPr/>
          </p:nvGrpSpPr>
          <p:grpSpPr>
            <a:xfrm>
              <a:off x="2959883" y="1715310"/>
              <a:ext cx="954503" cy="330650"/>
              <a:chOff x="2959891" y="1715310"/>
              <a:chExt cx="699501" cy="330650"/>
            </a:xfrm>
          </p:grpSpPr>
          <p:sp>
            <p:nvSpPr>
              <p:cNvPr id="16" name="Rounded Rectangle 15"/>
              <p:cNvSpPr/>
              <p:nvPr/>
            </p:nvSpPr>
            <p:spPr>
              <a:xfrm>
                <a:off x="2959891" y="1715310"/>
                <a:ext cx="699501" cy="3306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3356381" y="1715310"/>
                <a:ext cx="0" cy="330650"/>
              </a:xfrm>
              <a:prstGeom prst="line">
                <a:avLst/>
              </a:prstGeom>
              <a:ln w="9525" cmpd="sng">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3000229" y="1667242"/>
              <a:ext cx="914158" cy="378718"/>
            </a:xfrm>
            <a:prstGeom prst="rect">
              <a:avLst/>
            </a:prstGeom>
            <a:noFill/>
          </p:spPr>
          <p:txBody>
            <a:bodyPr wrap="square" rtlCol="0">
              <a:spAutoFit/>
            </a:bodyPr>
            <a:lstStyle/>
            <a:p>
              <a:r>
                <a:rPr lang="en-US" dirty="0" smtClean="0">
                  <a:solidFill>
                    <a:schemeClr val="bg1"/>
                  </a:solidFill>
                </a:rPr>
                <a:t>Oil </a:t>
              </a:r>
              <a:r>
                <a:rPr lang="en-US" dirty="0" smtClean="0"/>
                <a:t>     </a:t>
              </a:r>
              <a:r>
                <a:rPr lang="en-US" dirty="0" smtClean="0">
                  <a:solidFill>
                    <a:schemeClr val="tx2"/>
                  </a:solidFill>
                </a:rPr>
                <a:t>X</a:t>
              </a:r>
              <a:endParaRPr lang="en-US" dirty="0">
                <a:solidFill>
                  <a:schemeClr val="tx2"/>
                </a:solidFill>
              </a:endParaRPr>
            </a:p>
          </p:txBody>
        </p:sp>
      </p:grpSp>
      <p:grpSp>
        <p:nvGrpSpPr>
          <p:cNvPr id="5" name="Group 4"/>
          <p:cNvGrpSpPr/>
          <p:nvPr/>
        </p:nvGrpSpPr>
        <p:grpSpPr>
          <a:xfrm>
            <a:off x="6557844" y="2957530"/>
            <a:ext cx="1605221" cy="378718"/>
            <a:chOff x="2959884" y="1667242"/>
            <a:chExt cx="1605221" cy="378718"/>
          </a:xfrm>
        </p:grpSpPr>
        <p:grpSp>
          <p:nvGrpSpPr>
            <p:cNvPr id="6" name="Group 5"/>
            <p:cNvGrpSpPr/>
            <p:nvPr/>
          </p:nvGrpSpPr>
          <p:grpSpPr>
            <a:xfrm>
              <a:off x="2959884" y="1715310"/>
              <a:ext cx="1605221" cy="330650"/>
              <a:chOff x="2959891" y="1715310"/>
              <a:chExt cx="1176375" cy="330650"/>
            </a:xfrm>
          </p:grpSpPr>
          <p:sp>
            <p:nvSpPr>
              <p:cNvPr id="9" name="Rounded Rectangle 8"/>
              <p:cNvSpPr/>
              <p:nvPr/>
            </p:nvSpPr>
            <p:spPr>
              <a:xfrm>
                <a:off x="2959891" y="1715310"/>
                <a:ext cx="1176375" cy="3306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3799564" y="1715310"/>
                <a:ext cx="0" cy="330650"/>
              </a:xfrm>
              <a:prstGeom prst="line">
                <a:avLst/>
              </a:prstGeom>
              <a:ln w="9525" cmpd="sng">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000228" y="1667242"/>
              <a:ext cx="1564877" cy="378717"/>
            </a:xfrm>
            <a:prstGeom prst="rect">
              <a:avLst/>
            </a:prstGeom>
            <a:noFill/>
          </p:spPr>
          <p:txBody>
            <a:bodyPr wrap="square" rtlCol="0">
              <a:spAutoFit/>
            </a:bodyPr>
            <a:lstStyle/>
            <a:p>
              <a:r>
                <a:rPr lang="en-US" dirty="0" smtClean="0">
                  <a:solidFill>
                    <a:schemeClr val="bg1"/>
                  </a:solidFill>
                </a:rPr>
                <a:t>Economic </a:t>
              </a:r>
              <a:r>
                <a:rPr lang="en-US" dirty="0" smtClean="0"/>
                <a:t>     </a:t>
              </a:r>
              <a:r>
                <a:rPr lang="en-US" dirty="0" smtClean="0">
                  <a:solidFill>
                    <a:schemeClr val="tx2"/>
                  </a:solidFill>
                </a:rPr>
                <a:t>X</a:t>
              </a:r>
              <a:endParaRPr lang="en-US" dirty="0">
                <a:solidFill>
                  <a:schemeClr val="tx2"/>
                </a:solidFill>
              </a:endParaRPr>
            </a:p>
          </p:txBody>
        </p:sp>
      </p:grpSp>
      <p:grpSp>
        <p:nvGrpSpPr>
          <p:cNvPr id="18" name="Group 17"/>
          <p:cNvGrpSpPr/>
          <p:nvPr/>
        </p:nvGrpSpPr>
        <p:grpSpPr>
          <a:xfrm>
            <a:off x="6598188" y="3991802"/>
            <a:ext cx="1216549" cy="378718"/>
            <a:chOff x="2959886" y="1667242"/>
            <a:chExt cx="1216551" cy="378718"/>
          </a:xfrm>
        </p:grpSpPr>
        <p:grpSp>
          <p:nvGrpSpPr>
            <p:cNvPr id="19" name="Group 18"/>
            <p:cNvGrpSpPr/>
            <p:nvPr/>
          </p:nvGrpSpPr>
          <p:grpSpPr>
            <a:xfrm>
              <a:off x="2959886" y="1715310"/>
              <a:ext cx="1216551" cy="330650"/>
              <a:chOff x="2959892" y="1715310"/>
              <a:chExt cx="891541" cy="330650"/>
            </a:xfrm>
          </p:grpSpPr>
          <p:sp>
            <p:nvSpPr>
              <p:cNvPr id="21" name="Rounded Rectangle 20"/>
              <p:cNvSpPr/>
              <p:nvPr/>
            </p:nvSpPr>
            <p:spPr>
              <a:xfrm>
                <a:off x="2959892" y="1715310"/>
                <a:ext cx="891541" cy="3306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3533656" y="1715310"/>
                <a:ext cx="0" cy="330650"/>
              </a:xfrm>
              <a:prstGeom prst="line">
                <a:avLst/>
              </a:prstGeom>
              <a:ln w="9525" cmpd="sng">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000228" y="1667242"/>
              <a:ext cx="1176205" cy="369332"/>
            </a:xfrm>
            <a:prstGeom prst="rect">
              <a:avLst/>
            </a:prstGeom>
            <a:noFill/>
          </p:spPr>
          <p:txBody>
            <a:bodyPr wrap="square" rtlCol="0">
              <a:spAutoFit/>
            </a:bodyPr>
            <a:lstStyle/>
            <a:p>
              <a:r>
                <a:rPr lang="en-US" dirty="0" smtClean="0">
                  <a:solidFill>
                    <a:schemeClr val="bg1"/>
                  </a:solidFill>
                </a:rPr>
                <a:t>Price </a:t>
              </a:r>
              <a:r>
                <a:rPr lang="en-US" dirty="0" smtClean="0"/>
                <a:t>     </a:t>
              </a:r>
              <a:r>
                <a:rPr lang="en-US" dirty="0" smtClean="0">
                  <a:solidFill>
                    <a:schemeClr val="tx2"/>
                  </a:solidFill>
                </a:rPr>
                <a:t>X</a:t>
              </a:r>
              <a:endParaRPr lang="en-US" dirty="0">
                <a:solidFill>
                  <a:schemeClr val="tx2"/>
                </a:solidFill>
              </a:endParaRPr>
            </a:p>
          </p:txBody>
        </p:sp>
      </p:grpSp>
    </p:spTree>
    <p:extLst>
      <p:ext uri="{BB962C8B-B14F-4D97-AF65-F5344CB8AC3E}">
        <p14:creationId xmlns:p14="http://schemas.microsoft.com/office/powerpoint/2010/main" val="1736133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514741" y="1712435"/>
            <a:ext cx="4156102" cy="4887741"/>
            <a:chOff x="2514741" y="1712435"/>
            <a:chExt cx="4156102" cy="4887741"/>
          </a:xfrm>
        </p:grpSpPr>
        <p:sp>
          <p:nvSpPr>
            <p:cNvPr id="2" name="Rectangle 1"/>
            <p:cNvSpPr/>
            <p:nvPr/>
          </p:nvSpPr>
          <p:spPr>
            <a:xfrm>
              <a:off x="2514741" y="1712435"/>
              <a:ext cx="4156102" cy="4887741"/>
            </a:xfrm>
            <a:prstGeom prst="rect">
              <a:avLst/>
            </a:prstGeom>
            <a:noFill/>
            <a:ln w="3810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BFBFBF"/>
                  </a:solidFill>
                </a:ln>
              </a:endParaRPr>
            </a:p>
          </p:txBody>
        </p:sp>
        <p:sp>
          <p:nvSpPr>
            <p:cNvPr id="3" name="Rectangle 2"/>
            <p:cNvSpPr/>
            <p:nvPr/>
          </p:nvSpPr>
          <p:spPr>
            <a:xfrm>
              <a:off x="2514742" y="1712435"/>
              <a:ext cx="661142" cy="4887741"/>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3175883" y="1712435"/>
              <a:ext cx="0" cy="4887741"/>
            </a:xfrm>
            <a:prstGeom prst="line">
              <a:avLst/>
            </a:prstGeom>
            <a:ln w="57150" cmpd="sng">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264109" y="1806979"/>
              <a:ext cx="1012961" cy="299520"/>
            </a:xfrm>
            <a:prstGeom prst="rect">
              <a:avLst/>
            </a:prstGeom>
            <a:noFill/>
          </p:spPr>
          <p:txBody>
            <a:bodyPr wrap="none" rtlCol="0">
              <a:spAutoFit/>
            </a:bodyPr>
            <a:lstStyle/>
            <a:p>
              <a:r>
                <a:rPr lang="en-US" dirty="0" err="1" smtClean="0">
                  <a:solidFill>
                    <a:schemeClr val="bg2">
                      <a:lumMod val="75000"/>
                    </a:schemeClr>
                  </a:solidFill>
                  <a:latin typeface="Adobe Garamond Pro"/>
                  <a:cs typeface="Adobe Garamond Pro"/>
                </a:rPr>
                <a:t>J.P.Morgan</a:t>
              </a:r>
              <a:endParaRPr lang="en-US" dirty="0">
                <a:solidFill>
                  <a:schemeClr val="bg2">
                    <a:lumMod val="75000"/>
                  </a:schemeClr>
                </a:solidFill>
                <a:latin typeface="Adobe Garamond Pro"/>
                <a:cs typeface="Adobe Garamond Pro"/>
              </a:endParaRPr>
            </a:p>
          </p:txBody>
        </p:sp>
        <p:grpSp>
          <p:nvGrpSpPr>
            <p:cNvPr id="30" name="Group 29"/>
            <p:cNvGrpSpPr/>
            <p:nvPr/>
          </p:nvGrpSpPr>
          <p:grpSpPr>
            <a:xfrm>
              <a:off x="3530195" y="2491496"/>
              <a:ext cx="2859906" cy="1756664"/>
              <a:chOff x="3126154" y="3087077"/>
              <a:chExt cx="2448172" cy="1746734"/>
            </a:xfrm>
          </p:grpSpPr>
          <p:cxnSp>
            <p:nvCxnSpPr>
              <p:cNvPr id="19" name="Straight Connector 18"/>
              <p:cNvCxnSpPr/>
              <p:nvPr/>
            </p:nvCxnSpPr>
            <p:spPr>
              <a:xfrm>
                <a:off x="3126154" y="3087077"/>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126154" y="3239477"/>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141788" y="3386012"/>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141788" y="3538412"/>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26154" y="368886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126154" y="384126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141788" y="3987796"/>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41788" y="4140196"/>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126154" y="4534876"/>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141788" y="468141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141788" y="483381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9" name="Straight Connector 48"/>
            <p:cNvCxnSpPr/>
            <p:nvPr/>
          </p:nvCxnSpPr>
          <p:spPr>
            <a:xfrm>
              <a:off x="3566721" y="4642330"/>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566721" y="4795597"/>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548458" y="4946901"/>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548458" y="5100167"/>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566721" y="5247535"/>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566721" y="5400802"/>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548458" y="5797726"/>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566721" y="5945094"/>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3566721" y="6098360"/>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pic>
        <p:nvPicPr>
          <p:cNvPr id="4" name="Picture 3"/>
          <p:cNvPicPr>
            <a:picLocks noChangeAspect="1"/>
          </p:cNvPicPr>
          <p:nvPr/>
        </p:nvPicPr>
        <p:blipFill>
          <a:blip r:embed="rId3"/>
          <a:stretch>
            <a:fillRect/>
          </a:stretch>
        </p:blipFill>
        <p:spPr>
          <a:xfrm>
            <a:off x="2716920" y="3096701"/>
            <a:ext cx="3710160" cy="2102424"/>
          </a:xfrm>
          <a:prstGeom prst="rect">
            <a:avLst/>
          </a:prstGeom>
        </p:spPr>
      </p:pic>
      <p:sp>
        <p:nvSpPr>
          <p:cNvPr id="31" name="TextBox 30"/>
          <p:cNvSpPr txBox="1"/>
          <p:nvPr/>
        </p:nvSpPr>
        <p:spPr>
          <a:xfrm>
            <a:off x="1851755" y="869947"/>
            <a:ext cx="5440493" cy="584776"/>
          </a:xfrm>
          <a:prstGeom prst="rect">
            <a:avLst/>
          </a:prstGeom>
          <a:noFill/>
        </p:spPr>
        <p:txBody>
          <a:bodyPr wrap="none" rtlCol="0">
            <a:spAutoFit/>
          </a:bodyPr>
          <a:lstStyle/>
          <a:p>
            <a:pPr algn="ctr"/>
            <a:r>
              <a:rPr lang="en-US" sz="3200" spc="300" dirty="0" smtClean="0">
                <a:solidFill>
                  <a:srgbClr val="000000"/>
                </a:solidFill>
                <a:latin typeface="Cicle Fina"/>
                <a:cs typeface="Cicle Fina"/>
              </a:rPr>
              <a:t>PUBLISH ANALYST REPORT</a:t>
            </a:r>
            <a:endParaRPr lang="en-US" sz="3200" spc="300" dirty="0">
              <a:solidFill>
                <a:srgbClr val="000000"/>
              </a:solidFill>
              <a:latin typeface="Cicle Fina"/>
              <a:cs typeface="Cicle Fina"/>
            </a:endParaRPr>
          </a:p>
        </p:txBody>
      </p:sp>
    </p:spTree>
    <p:extLst>
      <p:ext uri="{BB962C8B-B14F-4D97-AF65-F5344CB8AC3E}">
        <p14:creationId xmlns:p14="http://schemas.microsoft.com/office/powerpoint/2010/main" val="420535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2191197" y="3348790"/>
            <a:ext cx="339556" cy="1604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4433764" y="3348790"/>
            <a:ext cx="339556" cy="1604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6693787" y="3348790"/>
            <a:ext cx="339556" cy="1604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394238" y="2646953"/>
            <a:ext cx="1617579" cy="16175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Create New Analyst Report</a:t>
            </a:r>
            <a:endParaRPr lang="en-US" dirty="0"/>
          </a:p>
        </p:txBody>
      </p:sp>
      <p:sp>
        <p:nvSpPr>
          <p:cNvPr id="3" name="Rectangle 2"/>
          <p:cNvSpPr/>
          <p:nvPr/>
        </p:nvSpPr>
        <p:spPr>
          <a:xfrm>
            <a:off x="2691534" y="2646953"/>
            <a:ext cx="1617579" cy="16175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Write </a:t>
            </a:r>
          </a:p>
          <a:p>
            <a:pPr algn="ctr"/>
            <a:r>
              <a:rPr lang="en-US" dirty="0" smtClean="0"/>
              <a:t>Analyst </a:t>
            </a:r>
          </a:p>
          <a:p>
            <a:pPr algn="ctr"/>
            <a:r>
              <a:rPr lang="en-US" dirty="0" smtClean="0"/>
              <a:t>Report</a:t>
            </a:r>
            <a:endParaRPr lang="en-US" dirty="0"/>
          </a:p>
        </p:txBody>
      </p:sp>
      <p:sp>
        <p:nvSpPr>
          <p:cNvPr id="4" name="Rectangle 3"/>
          <p:cNvSpPr/>
          <p:nvPr/>
        </p:nvSpPr>
        <p:spPr>
          <a:xfrm>
            <a:off x="7063225" y="2646953"/>
            <a:ext cx="1617579" cy="16175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Publish</a:t>
            </a:r>
          </a:p>
          <a:p>
            <a:pPr algn="ctr"/>
            <a:r>
              <a:rPr lang="en-US" dirty="0" smtClean="0"/>
              <a:t>Report</a:t>
            </a:r>
            <a:endParaRPr lang="en-US" dirty="0"/>
          </a:p>
        </p:txBody>
      </p:sp>
      <p:pic>
        <p:nvPicPr>
          <p:cNvPr id="7" name="Picture 6" descr="jpmc-logoTrans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570" y="681786"/>
            <a:ext cx="6083272" cy="646348"/>
          </a:xfrm>
          <a:prstGeom prst="rect">
            <a:avLst/>
          </a:prstGeom>
        </p:spPr>
      </p:pic>
      <p:sp>
        <p:nvSpPr>
          <p:cNvPr id="11" name="Rectangle 10"/>
          <p:cNvSpPr/>
          <p:nvPr/>
        </p:nvSpPr>
        <p:spPr>
          <a:xfrm>
            <a:off x="4929021" y="2638309"/>
            <a:ext cx="1617579" cy="16175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Manually</a:t>
            </a:r>
          </a:p>
          <a:p>
            <a:pPr algn="ctr"/>
            <a:r>
              <a:rPr lang="en-US" dirty="0" smtClean="0"/>
              <a:t>Tag</a:t>
            </a:r>
          </a:p>
          <a:p>
            <a:pPr algn="ctr"/>
            <a:r>
              <a:rPr lang="en-US" dirty="0" smtClean="0"/>
              <a:t>Report</a:t>
            </a:r>
            <a:endParaRPr lang="en-US" dirty="0"/>
          </a:p>
        </p:txBody>
      </p:sp>
      <p:sp>
        <p:nvSpPr>
          <p:cNvPr id="5" name="Rectangle 4"/>
          <p:cNvSpPr/>
          <p:nvPr/>
        </p:nvSpPr>
        <p:spPr>
          <a:xfrm>
            <a:off x="4833084" y="189473"/>
            <a:ext cx="1809589" cy="227732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Auto Tag </a:t>
            </a:r>
            <a:r>
              <a:rPr lang="en-US" sz="1600" dirty="0" smtClean="0"/>
              <a:t>Recommendation</a:t>
            </a:r>
            <a:endParaRPr lang="en-US" dirty="0" smtClean="0"/>
          </a:p>
          <a:p>
            <a:pPr algn="ctr"/>
            <a:r>
              <a:rPr lang="en-US" dirty="0"/>
              <a:t>A</a:t>
            </a:r>
            <a:r>
              <a:rPr lang="en-US" dirty="0" smtClean="0"/>
              <a:t>PI</a:t>
            </a:r>
            <a:endParaRPr lang="en-US" dirty="0"/>
          </a:p>
        </p:txBody>
      </p:sp>
    </p:spTree>
    <p:extLst>
      <p:ext uri="{BB962C8B-B14F-4D97-AF65-F5344CB8AC3E}">
        <p14:creationId xmlns:p14="http://schemas.microsoft.com/office/powerpoint/2010/main" val="21255806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61665E-6 4.4707E-6 L 3.61665E-6 0.35557 " pathEditMode="relative" rAng="0" ptsTypes="AA">
                                      <p:cBhvr>
                                        <p:cTn id="6" dur="2000" fill="hold"/>
                                        <p:tgtEl>
                                          <p:spTgt spid="11"/>
                                        </p:tgtEl>
                                        <p:attrNameLst>
                                          <p:attrName>ppt_x</p:attrName>
                                          <p:attrName>ppt_y</p:attrName>
                                        </p:attrNameLst>
                                      </p:cBhvr>
                                      <p:rCtr x="0" y="17767"/>
                                    </p:animMotion>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30" presetClass="emph" presetSubtype="0" fill="hold" grpId="1" nodeType="withEffect">
                                  <p:stCondLst>
                                    <p:cond delay="0"/>
                                  </p:stCondLst>
                                  <p:childTnLst>
                                    <p:animClr clrSpc="hsl" dir="cw">
                                      <p:cBhvr override="childStyle">
                                        <p:cTn id="11" dur="500" fill="hold"/>
                                        <p:tgtEl>
                                          <p:spTgt spid="11"/>
                                        </p:tgtEl>
                                        <p:attrNameLst>
                                          <p:attrName>style.color</p:attrName>
                                        </p:attrNameLst>
                                      </p:cBhvr>
                                      <p:by>
                                        <p:hsl h="0" s="12549" l="25098"/>
                                      </p:by>
                                    </p:animClr>
                                    <p:animClr clrSpc="hsl" dir="cw">
                                      <p:cBhvr>
                                        <p:cTn id="12" dur="500" fill="hold"/>
                                        <p:tgtEl>
                                          <p:spTgt spid="11"/>
                                        </p:tgtEl>
                                        <p:attrNameLst>
                                          <p:attrName>fillcolor</p:attrName>
                                        </p:attrNameLst>
                                      </p:cBhvr>
                                      <p:by>
                                        <p:hsl h="0" s="12549" l="25098"/>
                                      </p:by>
                                    </p:animClr>
                                    <p:animClr clrSpc="hsl" dir="cw">
                                      <p:cBhvr>
                                        <p:cTn id="13" dur="500" fill="hold"/>
                                        <p:tgtEl>
                                          <p:spTgt spid="11"/>
                                        </p:tgtEl>
                                        <p:attrNameLst>
                                          <p:attrName>stroke.color</p:attrName>
                                        </p:attrNameLst>
                                      </p:cBhvr>
                                      <p:by>
                                        <p:hsl h="0" s="12549" l="25098"/>
                                      </p:by>
                                    </p:animClr>
                                    <p:set>
                                      <p:cBhvr>
                                        <p:cTn id="14" dur="500" fill="hold"/>
                                        <p:tgtEl>
                                          <p:spTgt spid="11"/>
                                        </p:tgtEl>
                                        <p:attrNameLst>
                                          <p:attrName>fill.type</p:attrName>
                                        </p:attrNameLst>
                                      </p:cBhvr>
                                      <p:to>
                                        <p:strVal val="solid"/>
                                      </p:to>
                                    </p:set>
                                  </p:childTnLst>
                                </p:cTn>
                              </p:par>
                              <p:par>
                                <p:cTn id="15" presetID="0" presetClass="path" presetSubtype="0" accel="50000" decel="50000" fill="hold" grpId="1" nodeType="withEffect">
                                  <p:stCondLst>
                                    <p:cond delay="0"/>
                                  </p:stCondLst>
                                  <p:childTnLst>
                                    <p:animMotion origin="layout" path="M 3.61665E-6 -2.99977E-6 L 3.61665E-6 0.30925 " pathEditMode="relative" rAng="0" ptsTypes="AA">
                                      <p:cBhvr>
                                        <p:cTn id="16" dur="2000" fill="hold"/>
                                        <p:tgtEl>
                                          <p:spTgt spid="5"/>
                                        </p:tgtEl>
                                        <p:attrNameLst>
                                          <p:attrName>ppt_x</p:attrName>
                                          <p:attrName>ppt_y</p:attrName>
                                        </p:attrNameLst>
                                      </p:cBhvr>
                                      <p:rCtr x="0" y="154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2581500" y="285171"/>
            <a:ext cx="3981028" cy="584776"/>
          </a:xfrm>
          <a:prstGeom prst="rect">
            <a:avLst/>
          </a:prstGeom>
          <a:noFill/>
        </p:spPr>
        <p:txBody>
          <a:bodyPr wrap="none" rtlCol="0">
            <a:spAutoFit/>
          </a:bodyPr>
          <a:lstStyle/>
          <a:p>
            <a:pPr algn="ctr"/>
            <a:r>
              <a:rPr lang="en-US" sz="3200" spc="300" dirty="0" smtClean="0">
                <a:solidFill>
                  <a:srgbClr val="000000"/>
                </a:solidFill>
                <a:latin typeface="Cicle Fina"/>
                <a:cs typeface="Cicle Fina"/>
              </a:rPr>
              <a:t>AUTO TAGGING API</a:t>
            </a:r>
            <a:endParaRPr lang="en-US" sz="3200" spc="300" dirty="0">
              <a:solidFill>
                <a:srgbClr val="000000"/>
              </a:solidFill>
              <a:latin typeface="Cicle Fina"/>
              <a:cs typeface="Cicle Fina"/>
            </a:endParaRPr>
          </a:p>
        </p:txBody>
      </p:sp>
      <p:pic>
        <p:nvPicPr>
          <p:cNvPr id="2" name="Picture 1" descr="JPMC-researchDo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1434355"/>
            <a:ext cx="6892462" cy="6858000"/>
          </a:xfrm>
          <a:prstGeom prst="rect">
            <a:avLst/>
          </a:prstGeom>
          <a:ln w="38100" cmpd="sng">
            <a:solidFill>
              <a:srgbClr val="7F7F7F"/>
            </a:solidFill>
          </a:ln>
          <a:effectLst/>
        </p:spPr>
      </p:pic>
    </p:spTree>
    <p:extLst>
      <p:ext uri="{BB962C8B-B14F-4D97-AF65-F5344CB8AC3E}">
        <p14:creationId xmlns:p14="http://schemas.microsoft.com/office/powerpoint/2010/main" val="20902861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1796716" y="1950230"/>
            <a:ext cx="3430335" cy="3965340"/>
          </a:xfrm>
          <a:prstGeom prst="rect">
            <a:avLst/>
          </a:prstGeom>
          <a:solidFill>
            <a:schemeClr val="tx2">
              <a:lumMod val="60000"/>
              <a:lumOff val="40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1920645" y="2089598"/>
            <a:ext cx="3166838" cy="3724327"/>
            <a:chOff x="690750" y="1585698"/>
            <a:chExt cx="3166838" cy="3724327"/>
          </a:xfrm>
        </p:grpSpPr>
        <p:sp>
          <p:nvSpPr>
            <p:cNvPr id="3" name="Rectangle 2"/>
            <p:cNvSpPr/>
            <p:nvPr/>
          </p:nvSpPr>
          <p:spPr>
            <a:xfrm>
              <a:off x="690750" y="1585698"/>
              <a:ext cx="3166838" cy="3724327"/>
            </a:xfrm>
            <a:prstGeom prst="rect">
              <a:avLst/>
            </a:prstGeom>
            <a:solidFill>
              <a:schemeClr val="bg1"/>
            </a:solidFill>
            <a:ln w="3810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90751" y="1585698"/>
              <a:ext cx="503772" cy="3724327"/>
            </a:xfrm>
            <a:prstGeom prst="rect">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194522" y="1585698"/>
              <a:ext cx="0" cy="3724327"/>
            </a:xfrm>
            <a:prstGeom prst="line">
              <a:avLst/>
            </a:prstGeom>
            <a:ln w="57150" cmpd="sng">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261748" y="1657738"/>
              <a:ext cx="1223412" cy="369332"/>
            </a:xfrm>
            <a:prstGeom prst="rect">
              <a:avLst/>
            </a:prstGeom>
            <a:noFill/>
          </p:spPr>
          <p:txBody>
            <a:bodyPr wrap="none" rtlCol="0">
              <a:spAutoFit/>
            </a:bodyPr>
            <a:lstStyle/>
            <a:p>
              <a:r>
                <a:rPr lang="en-US" b="1" dirty="0" err="1" smtClean="0">
                  <a:solidFill>
                    <a:schemeClr val="bg2">
                      <a:lumMod val="75000"/>
                    </a:schemeClr>
                  </a:solidFill>
                  <a:latin typeface="Adobe Garamond Pro"/>
                  <a:cs typeface="Adobe Garamond Pro"/>
                </a:rPr>
                <a:t>J.P.Morgan</a:t>
              </a:r>
              <a:endParaRPr lang="en-US" b="1" dirty="0">
                <a:solidFill>
                  <a:schemeClr val="bg2">
                    <a:lumMod val="75000"/>
                  </a:schemeClr>
                </a:solidFill>
                <a:latin typeface="Adobe Garamond Pro"/>
                <a:cs typeface="Adobe Garamond Pro"/>
              </a:endParaRPr>
            </a:p>
          </p:txBody>
        </p:sp>
        <p:grpSp>
          <p:nvGrpSpPr>
            <p:cNvPr id="7" name="Group 6"/>
            <p:cNvGrpSpPr/>
            <p:nvPr/>
          </p:nvGrpSpPr>
          <p:grpSpPr>
            <a:xfrm>
              <a:off x="1464499" y="2179321"/>
              <a:ext cx="2179171" cy="1338531"/>
              <a:chOff x="3126154" y="3087077"/>
              <a:chExt cx="2448172" cy="1746734"/>
            </a:xfrm>
          </p:grpSpPr>
          <p:cxnSp>
            <p:nvCxnSpPr>
              <p:cNvPr id="17" name="Straight Connector 16"/>
              <p:cNvCxnSpPr/>
              <p:nvPr/>
            </p:nvCxnSpPr>
            <p:spPr>
              <a:xfrm>
                <a:off x="3126154" y="3087077"/>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126154" y="3239477"/>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141788" y="3386012"/>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141788" y="3538412"/>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126154" y="368886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126154" y="384126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41788" y="3987796"/>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141788" y="4140196"/>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126154" y="4534876"/>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41788" y="468141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141788" y="483381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8" name="Straight Connector 7"/>
            <p:cNvCxnSpPr/>
            <p:nvPr/>
          </p:nvCxnSpPr>
          <p:spPr>
            <a:xfrm>
              <a:off x="1492330" y="3818199"/>
              <a:ext cx="2165256"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492330" y="3934984"/>
              <a:ext cx="2165256"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478415" y="4050274"/>
              <a:ext cx="2165256"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478415" y="4167059"/>
              <a:ext cx="2165256"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492330" y="4279349"/>
              <a:ext cx="2165256"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492330" y="4396134"/>
              <a:ext cx="2165256"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478415" y="4698580"/>
              <a:ext cx="2165256"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492330" y="4810870"/>
              <a:ext cx="2165256"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492330" y="4927655"/>
              <a:ext cx="2165256"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2681674" y="2615340"/>
            <a:ext cx="477715" cy="369332"/>
          </a:xfrm>
          <a:prstGeom prst="rect">
            <a:avLst/>
          </a:prstGeom>
          <a:noFill/>
        </p:spPr>
        <p:txBody>
          <a:bodyPr wrap="none" rtlCol="0">
            <a:spAutoFit/>
          </a:bodyPr>
          <a:lstStyle/>
          <a:p>
            <a:pPr algn="ctr"/>
            <a:r>
              <a:rPr lang="en-US" dirty="0" smtClean="0">
                <a:latin typeface="Century Gothic"/>
                <a:cs typeface="Century Gothic"/>
              </a:rPr>
              <a:t>Oil</a:t>
            </a:r>
            <a:endParaRPr lang="en-US" dirty="0">
              <a:latin typeface="Century Gothic"/>
              <a:cs typeface="Century Gothic"/>
            </a:endParaRPr>
          </a:p>
        </p:txBody>
      </p:sp>
      <p:sp>
        <p:nvSpPr>
          <p:cNvPr id="44" name="TextBox 43"/>
          <p:cNvSpPr txBox="1"/>
          <p:nvPr/>
        </p:nvSpPr>
        <p:spPr>
          <a:xfrm>
            <a:off x="2762036" y="3720301"/>
            <a:ext cx="694346" cy="369332"/>
          </a:xfrm>
          <a:prstGeom prst="rect">
            <a:avLst/>
          </a:prstGeom>
          <a:noFill/>
        </p:spPr>
        <p:txBody>
          <a:bodyPr wrap="none" rtlCol="0">
            <a:spAutoFit/>
          </a:bodyPr>
          <a:lstStyle/>
          <a:p>
            <a:pPr algn="ctr"/>
            <a:r>
              <a:rPr lang="en-US" dirty="0" smtClean="0">
                <a:latin typeface="Century Gothic"/>
                <a:cs typeface="Century Gothic"/>
              </a:rPr>
              <a:t>GDP</a:t>
            </a:r>
            <a:endParaRPr lang="en-US" dirty="0">
              <a:latin typeface="Century Gothic"/>
              <a:cs typeface="Century Gothic"/>
            </a:endParaRPr>
          </a:p>
        </p:txBody>
      </p:sp>
      <p:sp>
        <p:nvSpPr>
          <p:cNvPr id="46" name="TextBox 45"/>
          <p:cNvSpPr txBox="1"/>
          <p:nvPr/>
        </p:nvSpPr>
        <p:spPr>
          <a:xfrm>
            <a:off x="3108728" y="3134364"/>
            <a:ext cx="1339166" cy="369332"/>
          </a:xfrm>
          <a:prstGeom prst="rect">
            <a:avLst/>
          </a:prstGeom>
          <a:noFill/>
        </p:spPr>
        <p:txBody>
          <a:bodyPr wrap="none" rtlCol="0">
            <a:spAutoFit/>
          </a:bodyPr>
          <a:lstStyle/>
          <a:p>
            <a:pPr algn="ctr"/>
            <a:r>
              <a:rPr lang="en-US" dirty="0" smtClean="0">
                <a:latin typeface="Century Gothic"/>
                <a:cs typeface="Century Gothic"/>
              </a:rPr>
              <a:t>economic</a:t>
            </a:r>
            <a:endParaRPr lang="en-US" dirty="0">
              <a:latin typeface="Century Gothic"/>
              <a:cs typeface="Century Gothic"/>
            </a:endParaRPr>
          </a:p>
        </p:txBody>
      </p:sp>
      <p:sp>
        <p:nvSpPr>
          <p:cNvPr id="47" name="TextBox 46"/>
          <p:cNvSpPr txBox="1"/>
          <p:nvPr/>
        </p:nvSpPr>
        <p:spPr>
          <a:xfrm>
            <a:off x="3899537" y="4254218"/>
            <a:ext cx="833319" cy="369332"/>
          </a:xfrm>
          <a:prstGeom prst="rect">
            <a:avLst/>
          </a:prstGeom>
          <a:noFill/>
        </p:spPr>
        <p:txBody>
          <a:bodyPr wrap="none" rtlCol="0">
            <a:spAutoFit/>
          </a:bodyPr>
          <a:lstStyle/>
          <a:p>
            <a:pPr algn="ctr"/>
            <a:r>
              <a:rPr lang="en-US" dirty="0" smtClean="0">
                <a:latin typeface="Century Gothic"/>
                <a:cs typeface="Century Gothic"/>
              </a:rPr>
              <a:t>OPEC</a:t>
            </a:r>
            <a:endParaRPr lang="en-US" dirty="0">
              <a:latin typeface="Century Gothic"/>
              <a:cs typeface="Century Gothic"/>
            </a:endParaRPr>
          </a:p>
        </p:txBody>
      </p:sp>
      <p:sp>
        <p:nvSpPr>
          <p:cNvPr id="48" name="TextBox 47"/>
          <p:cNvSpPr txBox="1"/>
          <p:nvPr/>
        </p:nvSpPr>
        <p:spPr>
          <a:xfrm>
            <a:off x="2388715" y="4670959"/>
            <a:ext cx="1524801" cy="369332"/>
          </a:xfrm>
          <a:prstGeom prst="rect">
            <a:avLst/>
          </a:prstGeom>
          <a:noFill/>
        </p:spPr>
        <p:txBody>
          <a:bodyPr wrap="none" rtlCol="0">
            <a:spAutoFit/>
          </a:bodyPr>
          <a:lstStyle/>
          <a:p>
            <a:pPr algn="ctr"/>
            <a:r>
              <a:rPr lang="en-US" dirty="0" smtClean="0">
                <a:latin typeface="Century Gothic"/>
                <a:cs typeface="Century Gothic"/>
              </a:rPr>
              <a:t>North Africa</a:t>
            </a:r>
            <a:endParaRPr lang="en-US" dirty="0">
              <a:latin typeface="Century Gothic"/>
              <a:cs typeface="Century Gothic"/>
            </a:endParaRPr>
          </a:p>
        </p:txBody>
      </p:sp>
      <p:sp>
        <p:nvSpPr>
          <p:cNvPr id="49" name="TextBox 48"/>
          <p:cNvSpPr txBox="1"/>
          <p:nvPr/>
        </p:nvSpPr>
        <p:spPr>
          <a:xfrm>
            <a:off x="3235756" y="5130104"/>
            <a:ext cx="1818865" cy="369332"/>
          </a:xfrm>
          <a:prstGeom prst="rect">
            <a:avLst/>
          </a:prstGeom>
          <a:noFill/>
        </p:spPr>
        <p:txBody>
          <a:bodyPr wrap="none" rtlCol="0">
            <a:spAutoFit/>
          </a:bodyPr>
          <a:lstStyle/>
          <a:p>
            <a:pPr algn="ctr"/>
            <a:r>
              <a:rPr lang="en-US" dirty="0" smtClean="0">
                <a:latin typeface="Century Gothic"/>
                <a:cs typeface="Century Gothic"/>
              </a:rPr>
              <a:t>North America</a:t>
            </a:r>
            <a:endParaRPr lang="en-US" dirty="0">
              <a:latin typeface="Century Gothic"/>
              <a:cs typeface="Century Gothic"/>
            </a:endParaRPr>
          </a:p>
        </p:txBody>
      </p:sp>
      <p:sp>
        <p:nvSpPr>
          <p:cNvPr id="28" name="Rectangle 27"/>
          <p:cNvSpPr/>
          <p:nvPr/>
        </p:nvSpPr>
        <p:spPr>
          <a:xfrm>
            <a:off x="1665167" y="1701645"/>
            <a:ext cx="3716421" cy="387953"/>
          </a:xfrm>
          <a:prstGeom prst="rect">
            <a:avLst/>
          </a:prstGeom>
          <a:solidFill>
            <a:schemeClr val="tx2">
              <a:lumMod val="60000"/>
              <a:lumOff val="40000"/>
              <a:alpha val="79000"/>
            </a:schemeClr>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581501" y="150702"/>
            <a:ext cx="3981028" cy="892552"/>
          </a:xfrm>
          <a:prstGeom prst="rect">
            <a:avLst/>
          </a:prstGeom>
          <a:noFill/>
        </p:spPr>
        <p:txBody>
          <a:bodyPr wrap="none" rtlCol="0">
            <a:spAutoFit/>
          </a:bodyPr>
          <a:lstStyle/>
          <a:p>
            <a:pPr algn="ctr"/>
            <a:r>
              <a:rPr lang="en-US" sz="3200" spc="300" dirty="0">
                <a:solidFill>
                  <a:srgbClr val="000000"/>
                </a:solidFill>
                <a:latin typeface="Cicle Fina"/>
                <a:cs typeface="Cicle Fina"/>
              </a:rPr>
              <a:t>AUTO TAGGING </a:t>
            </a:r>
            <a:r>
              <a:rPr lang="en-US" sz="3200" spc="300" dirty="0" smtClean="0">
                <a:solidFill>
                  <a:srgbClr val="000000"/>
                </a:solidFill>
                <a:latin typeface="Cicle Fina"/>
                <a:cs typeface="Cicle Fina"/>
              </a:rPr>
              <a:t>API</a:t>
            </a:r>
          </a:p>
          <a:p>
            <a:pPr algn="ctr"/>
            <a:r>
              <a:rPr lang="en-US" sz="2000" spc="300" dirty="0" smtClean="0">
                <a:solidFill>
                  <a:schemeClr val="tx1">
                    <a:lumMod val="50000"/>
                    <a:lumOff val="50000"/>
                  </a:schemeClr>
                </a:solidFill>
                <a:latin typeface="Cicle Fina"/>
                <a:cs typeface="Cicle Fina"/>
              </a:rPr>
              <a:t>KEYWORD EXTRACTION</a:t>
            </a:r>
            <a:endParaRPr lang="en-US" sz="2000" spc="300" dirty="0">
              <a:solidFill>
                <a:schemeClr val="tx1">
                  <a:lumMod val="50000"/>
                  <a:lumOff val="50000"/>
                </a:schemeClr>
              </a:solidFill>
              <a:latin typeface="Cicle Fina"/>
              <a:cs typeface="Cicle Fina"/>
            </a:endParaRPr>
          </a:p>
        </p:txBody>
      </p:sp>
      <p:pic>
        <p:nvPicPr>
          <p:cNvPr id="2" name="Picture 1" descr="JPMC-extracted.png"/>
          <p:cNvPicPr>
            <a:picLocks noChangeAspect="1"/>
          </p:cNvPicPr>
          <p:nvPr/>
        </p:nvPicPr>
        <p:blipFill rotWithShape="1">
          <a:blip r:embed="rId3">
            <a:extLst>
              <a:ext uri="{28A0092B-C50C-407E-A947-70E740481C1C}">
                <a14:useLocalDpi xmlns:a14="http://schemas.microsoft.com/office/drawing/2010/main" val="0"/>
              </a:ext>
            </a:extLst>
          </a:blip>
          <a:srcRect t="52693" r="42195"/>
          <a:stretch/>
        </p:blipFill>
        <p:spPr>
          <a:xfrm>
            <a:off x="5381588" y="2187221"/>
            <a:ext cx="3054792" cy="3244334"/>
          </a:xfrm>
          <a:prstGeom prst="rect">
            <a:avLst/>
          </a:prstGeom>
        </p:spPr>
      </p:pic>
    </p:spTree>
    <p:extLst>
      <p:ext uri="{BB962C8B-B14F-4D97-AF65-F5344CB8AC3E}">
        <p14:creationId xmlns:p14="http://schemas.microsoft.com/office/powerpoint/2010/main" val="3944975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42" presetClass="path" presetSubtype="0" accel="50000" decel="50000" fill="hold" grpId="1" nodeType="afterEffect">
                                  <p:stCondLst>
                                    <p:cond delay="0"/>
                                  </p:stCondLst>
                                  <p:childTnLst>
                                    <p:animMotion origin="layout" path="M -3.05556E-6 2.22222E-6 L -3.05556E-6 0.53796 " pathEditMode="relative" rAng="0" ptsTypes="AA">
                                      <p:cBhvr>
                                        <p:cTn id="14" dur="5000" fill="hold"/>
                                        <p:tgtEl>
                                          <p:spTgt spid="28"/>
                                        </p:tgtEl>
                                        <p:attrNameLst>
                                          <p:attrName>ppt_x</p:attrName>
                                          <p:attrName>ppt_y</p:attrName>
                                        </p:attrNameLst>
                                      </p:cBhvr>
                                      <p:rCtr x="0" y="26898"/>
                                    </p:animMotion>
                                  </p:childTnLst>
                                </p:cTn>
                              </p:par>
                            </p:childTnLst>
                          </p:cTn>
                        </p:par>
                        <p:par>
                          <p:cTn id="15" fill="hold">
                            <p:stCondLst>
                              <p:cond delay="6000"/>
                            </p:stCondLst>
                            <p:childTnLst>
                              <p:par>
                                <p:cTn id="16" presetID="1" presetClass="entr" presetSubtype="0" fill="hold" grpId="1" nodeType="afterEffect">
                                  <p:stCondLst>
                                    <p:cond delay="0"/>
                                  </p:stCondLst>
                                  <p:iterate type="lt">
                                    <p:tmAbs val="0"/>
                                  </p:iterate>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p:stCondLst>
                              <p:cond delay="6000"/>
                            </p:stCondLst>
                            <p:childTnLst>
                              <p:par>
                                <p:cTn id="19" presetID="1" presetClass="entr" presetSubtype="0" fill="hold" grpId="1" nodeType="afterEffect">
                                  <p:stCondLst>
                                    <p:cond delay="0"/>
                                  </p:stCondLst>
                                  <p:iterate type="lt">
                                    <p:tmAbs val="0"/>
                                  </p:iterate>
                                  <p:childTnLst>
                                    <p:set>
                                      <p:cBhvr>
                                        <p:cTn id="20" dur="1" fill="hold">
                                          <p:stCondLst>
                                            <p:cond delay="0"/>
                                          </p:stCondLst>
                                        </p:cTn>
                                        <p:tgtEl>
                                          <p:spTgt spid="46"/>
                                        </p:tgtEl>
                                        <p:attrNameLst>
                                          <p:attrName>style.visibility</p:attrName>
                                        </p:attrNameLst>
                                      </p:cBhvr>
                                      <p:to>
                                        <p:strVal val="visible"/>
                                      </p:to>
                                    </p:set>
                                  </p:childTnLst>
                                </p:cTn>
                              </p:par>
                            </p:childTnLst>
                          </p:cTn>
                        </p:par>
                        <p:par>
                          <p:cTn id="21" fill="hold">
                            <p:stCondLst>
                              <p:cond delay="6000"/>
                            </p:stCondLst>
                            <p:childTnLst>
                              <p:par>
                                <p:cTn id="22" presetID="1" presetClass="entr" presetSubtype="0" fill="hold" grpId="1" nodeType="afterEffect">
                                  <p:stCondLst>
                                    <p:cond delay="0"/>
                                  </p:stCondLst>
                                  <p:iterate type="lt">
                                    <p:tmAbs val="0"/>
                                  </p:iterate>
                                  <p:childTnLst>
                                    <p:set>
                                      <p:cBhvr>
                                        <p:cTn id="23" dur="1" fill="hold">
                                          <p:stCondLst>
                                            <p:cond delay="0"/>
                                          </p:stCondLst>
                                        </p:cTn>
                                        <p:tgtEl>
                                          <p:spTgt spid="44"/>
                                        </p:tgtEl>
                                        <p:attrNameLst>
                                          <p:attrName>style.visibility</p:attrName>
                                        </p:attrNameLst>
                                      </p:cBhvr>
                                      <p:to>
                                        <p:strVal val="visible"/>
                                      </p:to>
                                    </p:set>
                                  </p:childTnLst>
                                </p:cTn>
                              </p:par>
                            </p:childTnLst>
                          </p:cTn>
                        </p:par>
                        <p:par>
                          <p:cTn id="24" fill="hold">
                            <p:stCondLst>
                              <p:cond delay="6000"/>
                            </p:stCondLst>
                            <p:childTnLst>
                              <p:par>
                                <p:cTn id="25" presetID="1" presetClass="entr" presetSubtype="0" fill="hold" grpId="1" nodeType="afterEffect">
                                  <p:stCondLst>
                                    <p:cond delay="0"/>
                                  </p:stCondLst>
                                  <p:iterate type="lt">
                                    <p:tmAbs val="0"/>
                                  </p:iterate>
                                  <p:childTnLst>
                                    <p:set>
                                      <p:cBhvr>
                                        <p:cTn id="26" dur="1" fill="hold">
                                          <p:stCondLst>
                                            <p:cond delay="0"/>
                                          </p:stCondLst>
                                        </p:cTn>
                                        <p:tgtEl>
                                          <p:spTgt spid="47"/>
                                        </p:tgtEl>
                                        <p:attrNameLst>
                                          <p:attrName>style.visibility</p:attrName>
                                        </p:attrNameLst>
                                      </p:cBhvr>
                                      <p:to>
                                        <p:strVal val="visible"/>
                                      </p:to>
                                    </p:set>
                                  </p:childTnLst>
                                </p:cTn>
                              </p:par>
                            </p:childTnLst>
                          </p:cTn>
                        </p:par>
                        <p:par>
                          <p:cTn id="27" fill="hold">
                            <p:stCondLst>
                              <p:cond delay="6000"/>
                            </p:stCondLst>
                            <p:childTnLst>
                              <p:par>
                                <p:cTn id="28" presetID="1" presetClass="entr" presetSubtype="0" fill="hold" grpId="1" nodeType="afterEffect">
                                  <p:stCondLst>
                                    <p:cond delay="0"/>
                                  </p:stCondLst>
                                  <p:iterate type="lt">
                                    <p:tmAbs val="0"/>
                                  </p:iterate>
                                  <p:childTnLst>
                                    <p:set>
                                      <p:cBhvr>
                                        <p:cTn id="29" dur="1" fill="hold">
                                          <p:stCondLst>
                                            <p:cond delay="0"/>
                                          </p:stCondLst>
                                        </p:cTn>
                                        <p:tgtEl>
                                          <p:spTgt spid="48"/>
                                        </p:tgtEl>
                                        <p:attrNameLst>
                                          <p:attrName>style.visibility</p:attrName>
                                        </p:attrNameLst>
                                      </p:cBhvr>
                                      <p:to>
                                        <p:strVal val="visible"/>
                                      </p:to>
                                    </p:set>
                                  </p:childTnLst>
                                </p:cTn>
                              </p:par>
                            </p:childTnLst>
                          </p:cTn>
                        </p:par>
                        <p:par>
                          <p:cTn id="30" fill="hold">
                            <p:stCondLst>
                              <p:cond delay="6000"/>
                            </p:stCondLst>
                            <p:childTnLst>
                              <p:par>
                                <p:cTn id="31" presetID="1" presetClass="entr" presetSubtype="0" fill="hold" grpId="1" nodeType="afterEffect">
                                  <p:stCondLst>
                                    <p:cond delay="0"/>
                                  </p:stCondLst>
                                  <p:iterate type="lt">
                                    <p:tmAbs val="0"/>
                                  </p:iterate>
                                  <p:childTnLst>
                                    <p:set>
                                      <p:cBhvr>
                                        <p:cTn id="32" dur="1" fill="hold">
                                          <p:stCondLst>
                                            <p:cond delay="0"/>
                                          </p:stCondLst>
                                        </p:cTn>
                                        <p:tgtEl>
                                          <p:spTgt spid="49"/>
                                        </p:tgtEl>
                                        <p:attrNameLst>
                                          <p:attrName>style.visibility</p:attrName>
                                        </p:attrNameLst>
                                      </p:cBhvr>
                                      <p:to>
                                        <p:strVal val="visible"/>
                                      </p:to>
                                    </p:set>
                                  </p:childTnLst>
                                </p:cTn>
                              </p:par>
                            </p:childTnLst>
                          </p:cTn>
                        </p:par>
                        <p:par>
                          <p:cTn id="33" fill="hold">
                            <p:stCondLst>
                              <p:cond delay="6000"/>
                            </p:stCondLst>
                            <p:childTnLst>
                              <p:par>
                                <p:cTn id="34" presetID="0" presetClass="path" presetSubtype="0" accel="50000" decel="50000" fill="hold" grpId="0" nodeType="afterEffect">
                                  <p:stCondLst>
                                    <p:cond delay="0"/>
                                  </p:stCondLst>
                                  <p:iterate type="lt">
                                    <p:tmPct val="0"/>
                                  </p:iterate>
                                  <p:childTnLst>
                                    <p:animMotion origin="layout" path="M -1.72977E-6 -4.82974E-6 L 0.38955 -0.01181 " pathEditMode="relative" rAng="0" ptsTypes="AA">
                                      <p:cBhvr>
                                        <p:cTn id="35" dur="2000" fill="hold"/>
                                        <p:tgtEl>
                                          <p:spTgt spid="31"/>
                                        </p:tgtEl>
                                        <p:attrNameLst>
                                          <p:attrName>ppt_x</p:attrName>
                                          <p:attrName>ppt_y</p:attrName>
                                        </p:attrNameLst>
                                      </p:cBhvr>
                                      <p:rCtr x="19469" y="-602"/>
                                    </p:animMotion>
                                  </p:childTnLst>
                                </p:cTn>
                              </p:par>
                              <p:par>
                                <p:cTn id="36" presetID="0" presetClass="path" presetSubtype="0" accel="50000" decel="50000" fill="hold" grpId="0" nodeType="withEffect">
                                  <p:stCondLst>
                                    <p:cond delay="0"/>
                                  </p:stCondLst>
                                  <p:iterate type="lt">
                                    <p:tmPct val="0"/>
                                  </p:iterate>
                                  <p:childTnLst>
                                    <p:animMotion origin="layout" path="M -5.55556E-7 -3.33333E-6 L 0.36875 -0.02384 " pathEditMode="relative" rAng="0" ptsTypes="AA">
                                      <p:cBhvr>
                                        <p:cTn id="37" dur="2000" fill="hold"/>
                                        <p:tgtEl>
                                          <p:spTgt spid="44"/>
                                        </p:tgtEl>
                                        <p:attrNameLst>
                                          <p:attrName>ppt_x</p:attrName>
                                          <p:attrName>ppt_y</p:attrName>
                                        </p:attrNameLst>
                                      </p:cBhvr>
                                      <p:rCtr x="18438" y="-1204"/>
                                    </p:animMotion>
                                  </p:childTnLst>
                                </p:cTn>
                              </p:par>
                              <p:par>
                                <p:cTn id="38" presetID="0" presetClass="path" presetSubtype="0" accel="50000" decel="50000" fill="hold" grpId="0" nodeType="withEffect">
                                  <p:stCondLst>
                                    <p:cond delay="0"/>
                                  </p:stCondLst>
                                  <p:iterate type="lt">
                                    <p:tmPct val="0"/>
                                  </p:iterate>
                                  <p:childTnLst>
                                    <p:animMotion origin="layout" path="M -4.44444E-6 3.33333E-6 L 0.29549 -0.0044 " pathEditMode="relative" rAng="0" ptsTypes="AA">
                                      <p:cBhvr>
                                        <p:cTn id="39" dur="2000" fill="hold"/>
                                        <p:tgtEl>
                                          <p:spTgt spid="46"/>
                                        </p:tgtEl>
                                        <p:attrNameLst>
                                          <p:attrName>ppt_x</p:attrName>
                                          <p:attrName>ppt_y</p:attrName>
                                        </p:attrNameLst>
                                      </p:cBhvr>
                                      <p:rCtr x="14774" y="-231"/>
                                    </p:animMotion>
                                  </p:childTnLst>
                                </p:cTn>
                              </p:par>
                              <p:par>
                                <p:cTn id="40" presetID="0" presetClass="path" presetSubtype="0" accel="50000" decel="50000" fill="hold" grpId="0" nodeType="withEffect">
                                  <p:stCondLst>
                                    <p:cond delay="0"/>
                                  </p:stCondLst>
                                  <p:iterate type="lt">
                                    <p:tmPct val="0"/>
                                  </p:iterate>
                                  <p:childTnLst>
                                    <p:animMotion origin="layout" path="M 1.38889E-6 1.85185E-6 L 0.23663 -0.0257 " pathEditMode="relative" rAng="0" ptsTypes="AA">
                                      <p:cBhvr>
                                        <p:cTn id="41" dur="2000" fill="hold"/>
                                        <p:tgtEl>
                                          <p:spTgt spid="47"/>
                                        </p:tgtEl>
                                        <p:attrNameLst>
                                          <p:attrName>ppt_x</p:attrName>
                                          <p:attrName>ppt_y</p:attrName>
                                        </p:attrNameLst>
                                      </p:cBhvr>
                                      <p:rCtr x="11823" y="-1296"/>
                                    </p:animMotion>
                                  </p:childTnLst>
                                </p:cTn>
                              </p:par>
                              <p:par>
                                <p:cTn id="42" presetID="0" presetClass="path" presetSubtype="0" accel="50000" decel="50000" fill="hold" grpId="0" nodeType="withEffect">
                                  <p:stCondLst>
                                    <p:cond delay="0"/>
                                  </p:stCondLst>
                                  <p:iterate type="lt">
                                    <p:tmPct val="0"/>
                                  </p:iterate>
                                  <p:childTnLst>
                                    <p:animMotion origin="layout" path="M 1.94444E-6 -7.40741E-7 L 0.36406 -0.01898 " pathEditMode="relative" rAng="0" ptsTypes="AA">
                                      <p:cBhvr>
                                        <p:cTn id="43" dur="2000" fill="hold"/>
                                        <p:tgtEl>
                                          <p:spTgt spid="48"/>
                                        </p:tgtEl>
                                        <p:attrNameLst>
                                          <p:attrName>ppt_x</p:attrName>
                                          <p:attrName>ppt_y</p:attrName>
                                        </p:attrNameLst>
                                      </p:cBhvr>
                                      <p:rCtr x="18194" y="-949"/>
                                    </p:animMotion>
                                  </p:childTnLst>
                                </p:cTn>
                              </p:par>
                              <p:par>
                                <p:cTn id="44" presetID="0" presetClass="path" presetSubtype="0" accel="50000" decel="50000" fill="hold" grpId="0" nodeType="withEffect">
                                  <p:stCondLst>
                                    <p:cond delay="0"/>
                                  </p:stCondLst>
                                  <p:iterate type="lt">
                                    <p:tmPct val="0"/>
                                  </p:iterate>
                                  <p:childTnLst>
                                    <p:animMotion origin="layout" path="M 1.38889E-6 1.11111E-6 L 0.25538 -0.02292 " pathEditMode="relative" rAng="0" ptsTypes="AA">
                                      <p:cBhvr>
                                        <p:cTn id="45" dur="2000" fill="hold"/>
                                        <p:tgtEl>
                                          <p:spTgt spid="49"/>
                                        </p:tgtEl>
                                        <p:attrNameLst>
                                          <p:attrName>ppt_x</p:attrName>
                                          <p:attrName>ppt_y</p:attrName>
                                        </p:attrNameLst>
                                      </p:cBhvr>
                                      <p:rCtr x="12760" y="-1157"/>
                                    </p:animMotion>
                                  </p:childTnLst>
                                </p:cTn>
                              </p:par>
                            </p:childTnLst>
                          </p:cTn>
                        </p:par>
                        <p:par>
                          <p:cTn id="46" fill="hold">
                            <p:stCondLst>
                              <p:cond delay="8000"/>
                            </p:stCondLst>
                            <p:childTnLst>
                              <p:par>
                                <p:cTn id="47" presetID="10" presetClass="entr" presetSubtype="0"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P spid="31" grpId="1"/>
      <p:bldP spid="44" grpId="0"/>
      <p:bldP spid="44" grpId="1"/>
      <p:bldP spid="46" grpId="0"/>
      <p:bldP spid="46" grpId="1"/>
      <p:bldP spid="47" grpId="0"/>
      <p:bldP spid="47" grpId="1"/>
      <p:bldP spid="48" grpId="0"/>
      <p:bldP spid="48" grpId="1"/>
      <p:bldP spid="49" grpId="0"/>
      <p:bldP spid="49" grpId="1"/>
      <p:bldP spid="28" grpId="0" animBg="1"/>
      <p:bldP spid="2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Box 154"/>
          <p:cNvSpPr txBox="1"/>
          <p:nvPr/>
        </p:nvSpPr>
        <p:spPr>
          <a:xfrm>
            <a:off x="1750609" y="285171"/>
            <a:ext cx="5642803" cy="584776"/>
          </a:xfrm>
          <a:prstGeom prst="rect">
            <a:avLst/>
          </a:prstGeom>
          <a:noFill/>
        </p:spPr>
        <p:txBody>
          <a:bodyPr wrap="none" rtlCol="0">
            <a:spAutoFit/>
          </a:bodyPr>
          <a:lstStyle/>
          <a:p>
            <a:pPr algn="ctr"/>
            <a:r>
              <a:rPr lang="en-US" sz="3200" spc="300" dirty="0" smtClean="0">
                <a:solidFill>
                  <a:srgbClr val="000000"/>
                </a:solidFill>
                <a:latin typeface="Cicle Fina"/>
                <a:cs typeface="Cicle Fina"/>
              </a:rPr>
              <a:t>KEYWORD EXTRACTION API</a:t>
            </a:r>
            <a:endParaRPr lang="en-US" sz="3200" spc="300" dirty="0">
              <a:solidFill>
                <a:srgbClr val="000000"/>
              </a:solidFill>
              <a:latin typeface="Cicle Fina"/>
              <a:cs typeface="Cicle Fina"/>
            </a:endParaRPr>
          </a:p>
        </p:txBody>
      </p:sp>
      <p:grpSp>
        <p:nvGrpSpPr>
          <p:cNvPr id="96" name="Group 95"/>
          <p:cNvGrpSpPr/>
          <p:nvPr/>
        </p:nvGrpSpPr>
        <p:grpSpPr>
          <a:xfrm>
            <a:off x="601577" y="74127"/>
            <a:ext cx="6320524" cy="6823985"/>
            <a:chOff x="2632751" y="1326767"/>
            <a:chExt cx="4156102" cy="4887741"/>
          </a:xfrm>
        </p:grpSpPr>
        <p:sp>
          <p:nvSpPr>
            <p:cNvPr id="97" name="Rectangle 96"/>
            <p:cNvSpPr/>
            <p:nvPr/>
          </p:nvSpPr>
          <p:spPr>
            <a:xfrm>
              <a:off x="2632751" y="1326767"/>
              <a:ext cx="4156102" cy="4887741"/>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2632752" y="1326767"/>
              <a:ext cx="661142" cy="4887741"/>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p:nvPr/>
          </p:nvCxnSpPr>
          <p:spPr>
            <a:xfrm>
              <a:off x="3293893" y="1326767"/>
              <a:ext cx="0" cy="4887741"/>
            </a:xfrm>
            <a:prstGeom prst="line">
              <a:avLst/>
            </a:prstGeom>
            <a:ln w="571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3428063" y="1421311"/>
              <a:ext cx="1305490" cy="396672"/>
            </a:xfrm>
            <a:prstGeom prst="rect">
              <a:avLst/>
            </a:prstGeom>
            <a:noFill/>
          </p:spPr>
          <p:txBody>
            <a:bodyPr wrap="none" rtlCol="0">
              <a:spAutoFit/>
            </a:bodyPr>
            <a:lstStyle/>
            <a:p>
              <a:r>
                <a:rPr lang="en-US" sz="2400" dirty="0" err="1" smtClean="0">
                  <a:solidFill>
                    <a:schemeClr val="tx1">
                      <a:lumMod val="50000"/>
                      <a:lumOff val="50000"/>
                    </a:schemeClr>
                  </a:solidFill>
                  <a:latin typeface="Adobe Garamond Pro"/>
                  <a:cs typeface="Adobe Garamond Pro"/>
                </a:rPr>
                <a:t>J.P.Morgan</a:t>
              </a:r>
              <a:endParaRPr lang="en-US" sz="2400" dirty="0">
                <a:solidFill>
                  <a:schemeClr val="tx1">
                    <a:lumMod val="50000"/>
                    <a:lumOff val="50000"/>
                  </a:schemeClr>
                </a:solidFill>
                <a:latin typeface="Adobe Garamond Pro"/>
                <a:cs typeface="Adobe Garamond Pro"/>
              </a:endParaRPr>
            </a:p>
          </p:txBody>
        </p:sp>
        <p:grpSp>
          <p:nvGrpSpPr>
            <p:cNvPr id="101" name="Group 100"/>
            <p:cNvGrpSpPr/>
            <p:nvPr/>
          </p:nvGrpSpPr>
          <p:grpSpPr>
            <a:xfrm>
              <a:off x="3648205" y="2105828"/>
              <a:ext cx="2859906" cy="1756664"/>
              <a:chOff x="3126154" y="3087077"/>
              <a:chExt cx="2448172" cy="1746734"/>
            </a:xfrm>
          </p:grpSpPr>
          <p:cxnSp>
            <p:nvCxnSpPr>
              <p:cNvPr id="111" name="Straight Connector 110"/>
              <p:cNvCxnSpPr/>
              <p:nvPr/>
            </p:nvCxnSpPr>
            <p:spPr>
              <a:xfrm>
                <a:off x="3126154" y="3087077"/>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3126154" y="3239477"/>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141788" y="3386012"/>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141788" y="3538412"/>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126154" y="368886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126154" y="384126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141788" y="3987796"/>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141788" y="4140196"/>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126154" y="4534876"/>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3141788" y="468141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3141788" y="4833811"/>
                <a:ext cx="2432538"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02" name="Straight Connector 101"/>
            <p:cNvCxnSpPr/>
            <p:nvPr/>
          </p:nvCxnSpPr>
          <p:spPr>
            <a:xfrm>
              <a:off x="3684731" y="4256662"/>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684731" y="4409929"/>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666468" y="4561233"/>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666468" y="4714499"/>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684731" y="4861867"/>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684731" y="5015134"/>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666468" y="5412058"/>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684731" y="5559426"/>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684731" y="5712692"/>
              <a:ext cx="2841643" cy="0"/>
            </a:xfrm>
            <a:prstGeom prst="line">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334210" y="0"/>
            <a:ext cx="7638567" cy="757989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p:cNvGrpSpPr/>
          <p:nvPr/>
        </p:nvGrpSpPr>
        <p:grpSpPr>
          <a:xfrm>
            <a:off x="1374218" y="958445"/>
            <a:ext cx="5360737" cy="5367728"/>
            <a:chOff x="625589" y="1490272"/>
            <a:chExt cx="5360737" cy="5367728"/>
          </a:xfrm>
        </p:grpSpPr>
        <p:sp>
          <p:nvSpPr>
            <p:cNvPr id="40" name="Rectangle 39"/>
            <p:cNvSpPr/>
            <p:nvPr/>
          </p:nvSpPr>
          <p:spPr>
            <a:xfrm>
              <a:off x="625589" y="1490272"/>
              <a:ext cx="5360737" cy="5367728"/>
            </a:xfrm>
            <a:prstGeom prst="rect">
              <a:avLst/>
            </a:prstGeom>
            <a:solidFill>
              <a:schemeClr val="tx2">
                <a:lumMod val="20000"/>
                <a:lumOff val="80000"/>
              </a:schemeClr>
            </a:solidFill>
            <a:ln>
              <a:solidFill>
                <a:schemeClr val="tx2">
                  <a:lumMod val="40000"/>
                  <a:lumOff val="60000"/>
                </a:schemeClr>
              </a:solidFill>
            </a:ln>
            <a:effectLst>
              <a:outerShdw blurRad="400050" dist="23000" dir="19620000" sx="96000" sy="96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839483" y="1971536"/>
              <a:ext cx="4946316" cy="40070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a:off x="2115409" y="2177408"/>
              <a:ext cx="3509969" cy="493063"/>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1198792" y="2239273"/>
              <a:ext cx="930588" cy="369332"/>
            </a:xfrm>
            <a:prstGeom prst="rect">
              <a:avLst/>
            </a:prstGeom>
            <a:noFill/>
          </p:spPr>
          <p:txBody>
            <a:bodyPr wrap="none" rtlCol="0">
              <a:spAutoFit/>
            </a:bodyPr>
            <a:lstStyle/>
            <a:p>
              <a:r>
                <a:rPr lang="en-US" dirty="0" smtClean="0"/>
                <a:t>Authors</a:t>
              </a:r>
              <a:endParaRPr lang="en-US" dirty="0"/>
            </a:p>
          </p:txBody>
        </p:sp>
        <p:sp>
          <p:nvSpPr>
            <p:cNvPr id="48" name="Rectangle 47"/>
            <p:cNvSpPr/>
            <p:nvPr/>
          </p:nvSpPr>
          <p:spPr>
            <a:xfrm>
              <a:off x="2115409" y="2797688"/>
              <a:ext cx="3509969" cy="493063"/>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904278" y="2859553"/>
              <a:ext cx="1225102" cy="369332"/>
            </a:xfrm>
            <a:prstGeom prst="rect">
              <a:avLst/>
            </a:prstGeom>
            <a:noFill/>
          </p:spPr>
          <p:txBody>
            <a:bodyPr wrap="none" rtlCol="0">
              <a:spAutoFit/>
            </a:bodyPr>
            <a:lstStyle/>
            <a:p>
              <a:r>
                <a:rPr lang="en-US" dirty="0" smtClean="0"/>
                <a:t>Companies</a:t>
              </a:r>
              <a:endParaRPr lang="en-US" dirty="0"/>
            </a:p>
          </p:txBody>
        </p:sp>
        <p:sp>
          <p:nvSpPr>
            <p:cNvPr id="54" name="Rectangle 53"/>
            <p:cNvSpPr/>
            <p:nvPr/>
          </p:nvSpPr>
          <p:spPr>
            <a:xfrm>
              <a:off x="2115409" y="3434797"/>
              <a:ext cx="3509969" cy="493063"/>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1016538" y="3496662"/>
              <a:ext cx="1112842" cy="369332"/>
            </a:xfrm>
            <a:prstGeom prst="rect">
              <a:avLst/>
            </a:prstGeom>
            <a:noFill/>
          </p:spPr>
          <p:txBody>
            <a:bodyPr wrap="none" rtlCol="0">
              <a:spAutoFit/>
            </a:bodyPr>
            <a:lstStyle/>
            <a:p>
              <a:r>
                <a:rPr lang="en-US" dirty="0" smtClean="0"/>
                <a:t>Industries</a:t>
              </a:r>
              <a:endParaRPr lang="en-US" dirty="0"/>
            </a:p>
          </p:txBody>
        </p:sp>
        <p:sp>
          <p:nvSpPr>
            <p:cNvPr id="81" name="Rectangle 80"/>
            <p:cNvSpPr/>
            <p:nvPr/>
          </p:nvSpPr>
          <p:spPr>
            <a:xfrm>
              <a:off x="2115409" y="4055077"/>
              <a:ext cx="3509969" cy="493063"/>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1131534" y="4116942"/>
              <a:ext cx="968572" cy="369332"/>
            </a:xfrm>
            <a:prstGeom prst="rect">
              <a:avLst/>
            </a:prstGeom>
            <a:noFill/>
          </p:spPr>
          <p:txBody>
            <a:bodyPr wrap="none" rtlCol="0">
              <a:spAutoFit/>
            </a:bodyPr>
            <a:lstStyle/>
            <a:p>
              <a:r>
                <a:rPr lang="en-US" dirty="0" smtClean="0"/>
                <a:t>Subjects</a:t>
              </a:r>
              <a:endParaRPr lang="en-US" dirty="0"/>
            </a:p>
          </p:txBody>
        </p:sp>
        <p:sp>
          <p:nvSpPr>
            <p:cNvPr id="83" name="Oval 82"/>
            <p:cNvSpPr/>
            <p:nvPr/>
          </p:nvSpPr>
          <p:spPr>
            <a:xfrm>
              <a:off x="5614286" y="1621644"/>
              <a:ext cx="171513" cy="171513"/>
            </a:xfrm>
            <a:prstGeom prst="ellipse">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2104317" y="4700540"/>
              <a:ext cx="3509969" cy="493063"/>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1041447" y="4762405"/>
              <a:ext cx="1087933" cy="369332"/>
            </a:xfrm>
            <a:prstGeom prst="rect">
              <a:avLst/>
            </a:prstGeom>
            <a:noFill/>
          </p:spPr>
          <p:txBody>
            <a:bodyPr wrap="none" rtlCol="0">
              <a:spAutoFit/>
            </a:bodyPr>
            <a:lstStyle/>
            <a:p>
              <a:r>
                <a:rPr lang="en-US" dirty="0" smtClean="0"/>
                <a:t>Countries</a:t>
              </a:r>
              <a:endParaRPr lang="en-US" dirty="0"/>
            </a:p>
          </p:txBody>
        </p:sp>
        <p:sp>
          <p:nvSpPr>
            <p:cNvPr id="86" name="Rectangle 85"/>
            <p:cNvSpPr/>
            <p:nvPr/>
          </p:nvSpPr>
          <p:spPr>
            <a:xfrm>
              <a:off x="2106783" y="5331313"/>
              <a:ext cx="3509969" cy="493063"/>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1209612" y="5393178"/>
              <a:ext cx="919768" cy="369332"/>
            </a:xfrm>
            <a:prstGeom prst="rect">
              <a:avLst/>
            </a:prstGeom>
            <a:noFill/>
          </p:spPr>
          <p:txBody>
            <a:bodyPr wrap="none" rtlCol="0">
              <a:spAutoFit/>
            </a:bodyPr>
            <a:lstStyle/>
            <a:p>
              <a:r>
                <a:rPr lang="en-US" dirty="0" smtClean="0"/>
                <a:t>Regions</a:t>
              </a:r>
              <a:endParaRPr lang="en-US" dirty="0"/>
            </a:p>
          </p:txBody>
        </p:sp>
      </p:grpSp>
      <p:sp>
        <p:nvSpPr>
          <p:cNvPr id="89" name="TextBox 88"/>
          <p:cNvSpPr txBox="1"/>
          <p:nvPr/>
        </p:nvSpPr>
        <p:spPr>
          <a:xfrm>
            <a:off x="7878684" y="2083803"/>
            <a:ext cx="477715" cy="369332"/>
          </a:xfrm>
          <a:prstGeom prst="rect">
            <a:avLst/>
          </a:prstGeom>
          <a:noFill/>
        </p:spPr>
        <p:txBody>
          <a:bodyPr wrap="none" rtlCol="0">
            <a:spAutoFit/>
          </a:bodyPr>
          <a:lstStyle/>
          <a:p>
            <a:pPr algn="ctr"/>
            <a:r>
              <a:rPr lang="en-US" dirty="0" smtClean="0">
                <a:latin typeface="Century Gothic"/>
                <a:cs typeface="Century Gothic"/>
              </a:rPr>
              <a:t>Oil</a:t>
            </a:r>
            <a:endParaRPr lang="en-US" dirty="0">
              <a:latin typeface="Century Gothic"/>
              <a:cs typeface="Century Gothic"/>
            </a:endParaRPr>
          </a:p>
        </p:txBody>
      </p:sp>
      <p:sp>
        <p:nvSpPr>
          <p:cNvPr id="91" name="TextBox 90"/>
          <p:cNvSpPr txBox="1"/>
          <p:nvPr/>
        </p:nvSpPr>
        <p:spPr>
          <a:xfrm>
            <a:off x="7447960" y="2576895"/>
            <a:ext cx="1339166" cy="369332"/>
          </a:xfrm>
          <a:prstGeom prst="rect">
            <a:avLst/>
          </a:prstGeom>
          <a:noFill/>
        </p:spPr>
        <p:txBody>
          <a:bodyPr wrap="none" rtlCol="0">
            <a:spAutoFit/>
          </a:bodyPr>
          <a:lstStyle/>
          <a:p>
            <a:pPr algn="ctr"/>
            <a:r>
              <a:rPr lang="en-US" dirty="0" smtClean="0">
                <a:latin typeface="Century Gothic"/>
                <a:cs typeface="Century Gothic"/>
              </a:rPr>
              <a:t>economic</a:t>
            </a:r>
            <a:endParaRPr lang="en-US" dirty="0">
              <a:latin typeface="Century Gothic"/>
              <a:cs typeface="Century Gothic"/>
            </a:endParaRPr>
          </a:p>
        </p:txBody>
      </p:sp>
      <p:sp>
        <p:nvSpPr>
          <p:cNvPr id="92" name="TextBox 91"/>
          <p:cNvSpPr txBox="1"/>
          <p:nvPr/>
        </p:nvSpPr>
        <p:spPr>
          <a:xfrm>
            <a:off x="7770368" y="3078833"/>
            <a:ext cx="694346" cy="369332"/>
          </a:xfrm>
          <a:prstGeom prst="rect">
            <a:avLst/>
          </a:prstGeom>
          <a:noFill/>
        </p:spPr>
        <p:txBody>
          <a:bodyPr wrap="none" rtlCol="0">
            <a:spAutoFit/>
          </a:bodyPr>
          <a:lstStyle/>
          <a:p>
            <a:pPr algn="ctr"/>
            <a:r>
              <a:rPr lang="en-US" dirty="0" smtClean="0">
                <a:latin typeface="Century Gothic"/>
                <a:cs typeface="Century Gothic"/>
              </a:rPr>
              <a:t>GDP</a:t>
            </a:r>
            <a:endParaRPr lang="en-US" dirty="0">
              <a:latin typeface="Century Gothic"/>
              <a:cs typeface="Century Gothic"/>
            </a:endParaRPr>
          </a:p>
        </p:txBody>
      </p:sp>
      <p:sp>
        <p:nvSpPr>
          <p:cNvPr id="93" name="TextBox 92"/>
          <p:cNvSpPr txBox="1"/>
          <p:nvPr/>
        </p:nvSpPr>
        <p:spPr>
          <a:xfrm>
            <a:off x="7700882" y="3525329"/>
            <a:ext cx="833319" cy="369332"/>
          </a:xfrm>
          <a:prstGeom prst="rect">
            <a:avLst/>
          </a:prstGeom>
          <a:noFill/>
        </p:spPr>
        <p:txBody>
          <a:bodyPr wrap="none" rtlCol="0">
            <a:spAutoFit/>
          </a:bodyPr>
          <a:lstStyle/>
          <a:p>
            <a:pPr algn="ctr"/>
            <a:r>
              <a:rPr lang="en-US" dirty="0" smtClean="0">
                <a:latin typeface="Century Gothic"/>
                <a:cs typeface="Century Gothic"/>
              </a:rPr>
              <a:t>OPEC</a:t>
            </a:r>
            <a:endParaRPr lang="en-US" dirty="0">
              <a:latin typeface="Century Gothic"/>
              <a:cs typeface="Century Gothic"/>
            </a:endParaRPr>
          </a:p>
        </p:txBody>
      </p:sp>
      <p:sp>
        <p:nvSpPr>
          <p:cNvPr id="94" name="TextBox 93"/>
          <p:cNvSpPr txBox="1"/>
          <p:nvPr/>
        </p:nvSpPr>
        <p:spPr>
          <a:xfrm>
            <a:off x="7355142" y="3969025"/>
            <a:ext cx="1524801" cy="369332"/>
          </a:xfrm>
          <a:prstGeom prst="rect">
            <a:avLst/>
          </a:prstGeom>
          <a:noFill/>
        </p:spPr>
        <p:txBody>
          <a:bodyPr wrap="none" rtlCol="0">
            <a:spAutoFit/>
          </a:bodyPr>
          <a:lstStyle/>
          <a:p>
            <a:pPr algn="ctr"/>
            <a:r>
              <a:rPr lang="en-US" dirty="0" smtClean="0">
                <a:latin typeface="Century Gothic"/>
                <a:cs typeface="Century Gothic"/>
              </a:rPr>
              <a:t>North Africa</a:t>
            </a:r>
            <a:endParaRPr lang="en-US" dirty="0">
              <a:latin typeface="Century Gothic"/>
              <a:cs typeface="Century Gothic"/>
            </a:endParaRPr>
          </a:p>
        </p:txBody>
      </p:sp>
      <p:sp>
        <p:nvSpPr>
          <p:cNvPr id="95" name="TextBox 94"/>
          <p:cNvSpPr txBox="1"/>
          <p:nvPr/>
        </p:nvSpPr>
        <p:spPr>
          <a:xfrm>
            <a:off x="7208109" y="4473810"/>
            <a:ext cx="1818865" cy="369332"/>
          </a:xfrm>
          <a:prstGeom prst="rect">
            <a:avLst/>
          </a:prstGeom>
          <a:noFill/>
        </p:spPr>
        <p:txBody>
          <a:bodyPr wrap="none" rtlCol="0">
            <a:spAutoFit/>
          </a:bodyPr>
          <a:lstStyle/>
          <a:p>
            <a:pPr algn="ctr"/>
            <a:r>
              <a:rPr lang="en-US" dirty="0" smtClean="0">
                <a:latin typeface="Century Gothic"/>
                <a:cs typeface="Century Gothic"/>
              </a:rPr>
              <a:t>North America</a:t>
            </a:r>
            <a:endParaRPr lang="en-US" dirty="0">
              <a:latin typeface="Century Gothic"/>
              <a:cs typeface="Century Gothic"/>
            </a:endParaRPr>
          </a:p>
        </p:txBody>
      </p:sp>
      <p:grpSp>
        <p:nvGrpSpPr>
          <p:cNvPr id="10" name="Group 9"/>
          <p:cNvGrpSpPr/>
          <p:nvPr/>
        </p:nvGrpSpPr>
        <p:grpSpPr>
          <a:xfrm>
            <a:off x="3785632" y="3547027"/>
            <a:ext cx="891305" cy="381808"/>
            <a:chOff x="2973258" y="2315842"/>
            <a:chExt cx="891305" cy="381808"/>
          </a:xfrm>
        </p:grpSpPr>
        <p:grpSp>
          <p:nvGrpSpPr>
            <p:cNvPr id="122" name="Group 121"/>
            <p:cNvGrpSpPr/>
            <p:nvPr/>
          </p:nvGrpSpPr>
          <p:grpSpPr>
            <a:xfrm>
              <a:off x="2973258" y="2354524"/>
              <a:ext cx="891305" cy="343126"/>
              <a:chOff x="2959890" y="1715310"/>
              <a:chExt cx="1304633" cy="343126"/>
            </a:xfrm>
          </p:grpSpPr>
          <p:sp>
            <p:nvSpPr>
              <p:cNvPr id="123" name="Rounded Rectangle 122"/>
              <p:cNvSpPr/>
              <p:nvPr/>
            </p:nvSpPr>
            <p:spPr>
              <a:xfrm>
                <a:off x="2959890" y="1715310"/>
                <a:ext cx="1304633" cy="3431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p:cNvCxnSpPr/>
              <p:nvPr/>
            </p:nvCxnSpPr>
            <p:spPr>
              <a:xfrm>
                <a:off x="3853018" y="1715310"/>
                <a:ext cx="0" cy="330650"/>
              </a:xfrm>
              <a:prstGeom prst="line">
                <a:avLst/>
              </a:prstGeom>
              <a:ln w="9525" cmpd="sng">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141" name="TextBox 140"/>
            <p:cNvSpPr txBox="1"/>
            <p:nvPr/>
          </p:nvSpPr>
          <p:spPr>
            <a:xfrm>
              <a:off x="2973492" y="2315842"/>
              <a:ext cx="867921" cy="369332"/>
            </a:xfrm>
            <a:prstGeom prst="rect">
              <a:avLst/>
            </a:prstGeom>
            <a:noFill/>
          </p:spPr>
          <p:txBody>
            <a:bodyPr wrap="none" rtlCol="0">
              <a:spAutoFit/>
            </a:bodyPr>
            <a:lstStyle/>
            <a:p>
              <a:r>
                <a:rPr lang="en-US" dirty="0" smtClean="0">
                  <a:solidFill>
                    <a:schemeClr val="bg1"/>
                  </a:solidFill>
                </a:rPr>
                <a:t>GDP</a:t>
              </a:r>
              <a:r>
                <a:rPr lang="en-US" dirty="0" smtClean="0"/>
                <a:t>   </a:t>
              </a:r>
              <a:r>
                <a:rPr lang="en-US" dirty="0" smtClean="0">
                  <a:solidFill>
                    <a:schemeClr val="tx2"/>
                  </a:solidFill>
                </a:rPr>
                <a:t>X</a:t>
              </a:r>
              <a:endParaRPr lang="en-US" dirty="0">
                <a:solidFill>
                  <a:schemeClr val="tx2"/>
                </a:solidFill>
              </a:endParaRPr>
            </a:p>
          </p:txBody>
        </p:sp>
      </p:grpSp>
      <p:grpSp>
        <p:nvGrpSpPr>
          <p:cNvPr id="11" name="Group 10"/>
          <p:cNvGrpSpPr/>
          <p:nvPr/>
        </p:nvGrpSpPr>
        <p:grpSpPr>
          <a:xfrm>
            <a:off x="2907570" y="2918180"/>
            <a:ext cx="1021095" cy="389251"/>
            <a:chOff x="2984206" y="2918180"/>
            <a:chExt cx="1021095" cy="389251"/>
          </a:xfrm>
        </p:grpSpPr>
        <p:grpSp>
          <p:nvGrpSpPr>
            <p:cNvPr id="125" name="Group 124"/>
            <p:cNvGrpSpPr/>
            <p:nvPr/>
          </p:nvGrpSpPr>
          <p:grpSpPr>
            <a:xfrm>
              <a:off x="2991335" y="2964305"/>
              <a:ext cx="1010531" cy="343126"/>
              <a:chOff x="2959890" y="1715310"/>
              <a:chExt cx="1010531" cy="343126"/>
            </a:xfrm>
          </p:grpSpPr>
          <p:sp>
            <p:nvSpPr>
              <p:cNvPr id="126" name="Rounded Rectangle 125"/>
              <p:cNvSpPr/>
              <p:nvPr/>
            </p:nvSpPr>
            <p:spPr>
              <a:xfrm>
                <a:off x="2959890" y="1715310"/>
                <a:ext cx="1010531" cy="3431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7" name="Straight Connector 126"/>
              <p:cNvCxnSpPr/>
              <p:nvPr/>
            </p:nvCxnSpPr>
            <p:spPr>
              <a:xfrm>
                <a:off x="3641981" y="1715310"/>
                <a:ext cx="0" cy="330650"/>
              </a:xfrm>
              <a:prstGeom prst="line">
                <a:avLst/>
              </a:prstGeom>
              <a:ln w="9525" cmpd="sng">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142" name="TextBox 141"/>
            <p:cNvSpPr txBox="1"/>
            <p:nvPr/>
          </p:nvSpPr>
          <p:spPr>
            <a:xfrm>
              <a:off x="2984206" y="2918180"/>
              <a:ext cx="1021095" cy="369332"/>
            </a:xfrm>
            <a:prstGeom prst="rect">
              <a:avLst/>
            </a:prstGeom>
            <a:noFill/>
          </p:spPr>
          <p:txBody>
            <a:bodyPr wrap="none" rtlCol="0">
              <a:spAutoFit/>
            </a:bodyPr>
            <a:lstStyle/>
            <a:p>
              <a:r>
                <a:rPr lang="en-US" dirty="0" smtClean="0">
                  <a:solidFill>
                    <a:schemeClr val="bg1"/>
                  </a:solidFill>
                </a:rPr>
                <a:t>OPEC</a:t>
              </a:r>
              <a:r>
                <a:rPr lang="en-US" dirty="0" smtClean="0"/>
                <a:t>    </a:t>
              </a:r>
              <a:r>
                <a:rPr lang="en-US" dirty="0" smtClean="0">
                  <a:solidFill>
                    <a:schemeClr val="tx2"/>
                  </a:solidFill>
                </a:rPr>
                <a:t>X</a:t>
              </a:r>
              <a:endParaRPr lang="en-US" dirty="0">
                <a:solidFill>
                  <a:schemeClr val="tx2"/>
                </a:solidFill>
              </a:endParaRPr>
            </a:p>
          </p:txBody>
        </p:sp>
      </p:grpSp>
      <p:grpSp>
        <p:nvGrpSpPr>
          <p:cNvPr id="147" name="Group 146"/>
          <p:cNvGrpSpPr/>
          <p:nvPr/>
        </p:nvGrpSpPr>
        <p:grpSpPr>
          <a:xfrm>
            <a:off x="2923592" y="3552141"/>
            <a:ext cx="772238" cy="381808"/>
            <a:chOff x="2973258" y="2315842"/>
            <a:chExt cx="772238" cy="381808"/>
          </a:xfrm>
        </p:grpSpPr>
        <p:grpSp>
          <p:nvGrpSpPr>
            <p:cNvPr id="148" name="Group 147"/>
            <p:cNvGrpSpPr/>
            <p:nvPr/>
          </p:nvGrpSpPr>
          <p:grpSpPr>
            <a:xfrm>
              <a:off x="2973258" y="2354524"/>
              <a:ext cx="772238" cy="343126"/>
              <a:chOff x="2959891" y="1715310"/>
              <a:chExt cx="1130351" cy="343126"/>
            </a:xfrm>
          </p:grpSpPr>
          <p:sp>
            <p:nvSpPr>
              <p:cNvPr id="150" name="Rounded Rectangle 149"/>
              <p:cNvSpPr/>
              <p:nvPr/>
            </p:nvSpPr>
            <p:spPr>
              <a:xfrm>
                <a:off x="2959891" y="1715310"/>
                <a:ext cx="1130351" cy="3431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3644693" y="1715310"/>
                <a:ext cx="0" cy="330650"/>
              </a:xfrm>
              <a:prstGeom prst="line">
                <a:avLst/>
              </a:prstGeom>
              <a:ln w="9525" cmpd="sng">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149" name="TextBox 148"/>
            <p:cNvSpPr txBox="1"/>
            <p:nvPr/>
          </p:nvSpPr>
          <p:spPr>
            <a:xfrm>
              <a:off x="2973492" y="2315842"/>
              <a:ext cx="772004" cy="369332"/>
            </a:xfrm>
            <a:prstGeom prst="rect">
              <a:avLst/>
            </a:prstGeom>
            <a:noFill/>
          </p:spPr>
          <p:txBody>
            <a:bodyPr wrap="none" rtlCol="0">
              <a:spAutoFit/>
            </a:bodyPr>
            <a:lstStyle/>
            <a:p>
              <a:r>
                <a:rPr lang="en-US" dirty="0" smtClean="0">
                  <a:solidFill>
                    <a:schemeClr val="bg1"/>
                  </a:solidFill>
                </a:rPr>
                <a:t>Oil </a:t>
              </a:r>
              <a:r>
                <a:rPr lang="en-US" dirty="0" smtClean="0"/>
                <a:t>   </a:t>
              </a:r>
              <a:r>
                <a:rPr lang="en-US" dirty="0" smtClean="0">
                  <a:solidFill>
                    <a:schemeClr val="tx2"/>
                  </a:solidFill>
                </a:rPr>
                <a:t>X</a:t>
              </a:r>
              <a:endParaRPr lang="en-US" dirty="0">
                <a:solidFill>
                  <a:schemeClr val="tx2"/>
                </a:solidFill>
              </a:endParaRPr>
            </a:p>
          </p:txBody>
        </p:sp>
      </p:grpSp>
      <p:grpSp>
        <p:nvGrpSpPr>
          <p:cNvPr id="13" name="Group 12"/>
          <p:cNvGrpSpPr/>
          <p:nvPr/>
        </p:nvGrpSpPr>
        <p:grpSpPr>
          <a:xfrm>
            <a:off x="4771136" y="4861351"/>
            <a:ext cx="1608659" cy="372281"/>
            <a:chOff x="4421632" y="4217623"/>
            <a:chExt cx="1608659" cy="372281"/>
          </a:xfrm>
        </p:grpSpPr>
        <p:grpSp>
          <p:nvGrpSpPr>
            <p:cNvPr id="134" name="Group 133"/>
            <p:cNvGrpSpPr/>
            <p:nvPr/>
          </p:nvGrpSpPr>
          <p:grpSpPr>
            <a:xfrm>
              <a:off x="4435165" y="4246778"/>
              <a:ext cx="1556245" cy="343126"/>
              <a:chOff x="2959888" y="1715310"/>
              <a:chExt cx="2348901" cy="343126"/>
            </a:xfrm>
          </p:grpSpPr>
          <p:sp>
            <p:nvSpPr>
              <p:cNvPr id="135" name="Rounded Rectangle 134"/>
              <p:cNvSpPr/>
              <p:nvPr/>
            </p:nvSpPr>
            <p:spPr>
              <a:xfrm>
                <a:off x="2959888" y="1715310"/>
                <a:ext cx="2348901" cy="3431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a:off x="4888985" y="1715310"/>
                <a:ext cx="0" cy="330650"/>
              </a:xfrm>
              <a:prstGeom prst="line">
                <a:avLst/>
              </a:prstGeom>
              <a:ln w="9525" cmpd="sng">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153" name="TextBox 152"/>
            <p:cNvSpPr txBox="1"/>
            <p:nvPr/>
          </p:nvSpPr>
          <p:spPr>
            <a:xfrm>
              <a:off x="4421632" y="4217623"/>
              <a:ext cx="1608659" cy="369332"/>
            </a:xfrm>
            <a:prstGeom prst="rect">
              <a:avLst/>
            </a:prstGeom>
            <a:noFill/>
          </p:spPr>
          <p:txBody>
            <a:bodyPr wrap="none" rtlCol="0">
              <a:spAutoFit/>
            </a:bodyPr>
            <a:lstStyle/>
            <a:p>
              <a:r>
                <a:rPr lang="en-US" dirty="0" smtClean="0">
                  <a:solidFill>
                    <a:schemeClr val="bg1"/>
                  </a:solidFill>
                </a:rPr>
                <a:t>North Africa</a:t>
              </a:r>
              <a:r>
                <a:rPr lang="en-US" dirty="0" smtClean="0"/>
                <a:t>   </a:t>
              </a:r>
              <a:r>
                <a:rPr lang="en-US" dirty="0" smtClean="0">
                  <a:solidFill>
                    <a:schemeClr val="tx2"/>
                  </a:solidFill>
                </a:rPr>
                <a:t>X</a:t>
              </a:r>
              <a:endParaRPr lang="en-US" dirty="0">
                <a:solidFill>
                  <a:schemeClr val="tx2"/>
                </a:solidFill>
              </a:endParaRPr>
            </a:p>
          </p:txBody>
        </p:sp>
      </p:grpSp>
      <p:grpSp>
        <p:nvGrpSpPr>
          <p:cNvPr id="14" name="Group 13"/>
          <p:cNvGrpSpPr/>
          <p:nvPr/>
        </p:nvGrpSpPr>
        <p:grpSpPr>
          <a:xfrm>
            <a:off x="2903750" y="4846778"/>
            <a:ext cx="3000078" cy="383905"/>
            <a:chOff x="2991335" y="4846778"/>
            <a:chExt cx="1839608" cy="383905"/>
          </a:xfrm>
        </p:grpSpPr>
        <p:grpSp>
          <p:nvGrpSpPr>
            <p:cNvPr id="137" name="Group 136"/>
            <p:cNvGrpSpPr/>
            <p:nvPr/>
          </p:nvGrpSpPr>
          <p:grpSpPr>
            <a:xfrm>
              <a:off x="2991335" y="4887557"/>
              <a:ext cx="1134287" cy="343126"/>
              <a:chOff x="2959890" y="1715310"/>
              <a:chExt cx="1304633" cy="343126"/>
            </a:xfrm>
          </p:grpSpPr>
          <p:sp>
            <p:nvSpPr>
              <p:cNvPr id="138" name="Rounded Rectangle 137"/>
              <p:cNvSpPr/>
              <p:nvPr/>
            </p:nvSpPr>
            <p:spPr>
              <a:xfrm>
                <a:off x="2959890" y="1715310"/>
                <a:ext cx="1304633" cy="3431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Connector 138"/>
              <p:cNvCxnSpPr/>
              <p:nvPr/>
            </p:nvCxnSpPr>
            <p:spPr>
              <a:xfrm>
                <a:off x="4029669" y="1715310"/>
                <a:ext cx="0" cy="330650"/>
              </a:xfrm>
              <a:prstGeom prst="line">
                <a:avLst/>
              </a:prstGeom>
              <a:ln w="9525" cmpd="sng">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154" name="TextBox 153"/>
            <p:cNvSpPr txBox="1"/>
            <p:nvPr/>
          </p:nvSpPr>
          <p:spPr>
            <a:xfrm>
              <a:off x="2991978" y="4846778"/>
              <a:ext cx="1838965" cy="369332"/>
            </a:xfrm>
            <a:prstGeom prst="rect">
              <a:avLst/>
            </a:prstGeom>
            <a:noFill/>
          </p:spPr>
          <p:txBody>
            <a:bodyPr wrap="none" rtlCol="0">
              <a:spAutoFit/>
            </a:bodyPr>
            <a:lstStyle/>
            <a:p>
              <a:r>
                <a:rPr lang="en-US" dirty="0" smtClean="0">
                  <a:solidFill>
                    <a:schemeClr val="bg1"/>
                  </a:solidFill>
                </a:rPr>
                <a:t>North America</a:t>
              </a:r>
              <a:r>
                <a:rPr lang="en-US" dirty="0" smtClean="0"/>
                <a:t>   </a:t>
              </a:r>
              <a:r>
                <a:rPr lang="en-US" dirty="0" smtClean="0">
                  <a:solidFill>
                    <a:schemeClr val="tx2"/>
                  </a:solidFill>
                </a:rPr>
                <a:t>X</a:t>
              </a:r>
              <a:endParaRPr lang="en-US" dirty="0">
                <a:solidFill>
                  <a:schemeClr val="tx2"/>
                </a:solidFill>
              </a:endParaRPr>
            </a:p>
          </p:txBody>
        </p:sp>
      </p:grpSp>
    </p:spTree>
    <p:extLst>
      <p:ext uri="{BB962C8B-B14F-4D97-AF65-F5344CB8AC3E}">
        <p14:creationId xmlns:p14="http://schemas.microsoft.com/office/powerpoint/2010/main" val="426443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0" presetClass="path" presetSubtype="0" accel="50000" decel="50000" fill="hold" grpId="1" nodeType="afterEffect">
                                  <p:stCondLst>
                                    <p:cond delay="0"/>
                                  </p:stCondLst>
                                  <p:childTnLst>
                                    <p:animMotion origin="layout" path="M -1.93817E-6 -0.01251 C -0.08058 -0.03892 -0.16082 -0.06533 -0.22351 -0.06301 C -0.28603 -0.06046 -0.34074 -0.01969 -0.37513 0.00162 C -0.40969 0.02293 -0.42011 0.04401 -0.43036 0.06509 " pathEditMode="relative" rAng="0" ptsTypes="aaaA">
                                      <p:cBhvr>
                                        <p:cTn id="13" dur="2000" fill="hold"/>
                                        <p:tgtEl>
                                          <p:spTgt spid="92"/>
                                        </p:tgtEl>
                                        <p:attrNameLst>
                                          <p:attrName>ppt_x</p:attrName>
                                          <p:attrName>ppt_y</p:attrName>
                                        </p:attrNameLst>
                                      </p:cBhvr>
                                      <p:rCtr x="-21518" y="1228"/>
                                    </p:animMotion>
                                  </p:childTnLst>
                                </p:cTn>
                              </p:par>
                            </p:childTnLst>
                          </p:cTn>
                        </p:par>
                        <p:par>
                          <p:cTn id="14" fill="hold">
                            <p:stCondLst>
                              <p:cond delay="2500"/>
                            </p:stCondLst>
                            <p:childTnLst>
                              <p:par>
                                <p:cTn id="15" presetID="10" presetClass="exit" presetSubtype="0" fill="hold" grpId="0" nodeType="afterEffect">
                                  <p:stCondLst>
                                    <p:cond delay="0"/>
                                  </p:stCondLst>
                                  <p:childTnLst>
                                    <p:animEffect transition="out" filter="fade">
                                      <p:cBhvr>
                                        <p:cTn id="16" dur="500"/>
                                        <p:tgtEl>
                                          <p:spTgt spid="92"/>
                                        </p:tgtEl>
                                      </p:cBhvr>
                                    </p:animEffect>
                                    <p:set>
                                      <p:cBhvr>
                                        <p:cTn id="17" dur="1" fill="hold">
                                          <p:stCondLst>
                                            <p:cond delay="499"/>
                                          </p:stCondLst>
                                        </p:cTn>
                                        <p:tgtEl>
                                          <p:spTgt spid="9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0" presetClass="path" presetSubtype="0" accel="50000" decel="50000" fill="hold" grpId="0" nodeType="withEffect">
                                  <p:stCondLst>
                                    <p:cond delay="0"/>
                                  </p:stCondLst>
                                  <p:childTnLst>
                                    <p:animMotion origin="layout" path="M 8.33333E-6 1.11111E-6 C -0.04166 -0.04769 -0.08315 -0.09514 -0.13454 -0.12084 C -0.18593 -0.14653 -0.26371 -0.15093 -0.3085 -0.15394 C -0.35329 -0.15695 -0.37308 -0.14838 -0.40347 -0.13843 C -0.43385 -0.12847 -0.46267 -0.11111 -0.49131 -0.09352 " pathEditMode="relative" ptsTypes="aaaaA">
                                      <p:cBhvr>
                                        <p:cTn id="22" dur="2000" fill="hold"/>
                                        <p:tgtEl>
                                          <p:spTgt spid="93"/>
                                        </p:tgtEl>
                                        <p:attrNameLst>
                                          <p:attrName>ppt_x</p:attrName>
                                          <p:attrName>ppt_y</p:attrName>
                                        </p:attrNameLst>
                                      </p:cBhvr>
                                    </p:animMotion>
                                  </p:childTnLst>
                                </p:cTn>
                              </p:par>
                            </p:childTnLst>
                          </p:cTn>
                        </p:par>
                        <p:par>
                          <p:cTn id="23" fill="hold">
                            <p:stCondLst>
                              <p:cond delay="4500"/>
                            </p:stCondLst>
                            <p:childTnLst>
                              <p:par>
                                <p:cTn id="24" presetID="10" presetClass="exit" presetSubtype="0" fill="hold" grpId="1" nodeType="afterEffect">
                                  <p:stCondLst>
                                    <p:cond delay="0"/>
                                  </p:stCondLst>
                                  <p:childTnLst>
                                    <p:animEffect transition="out" filter="fade">
                                      <p:cBhvr>
                                        <p:cTn id="25" dur="500"/>
                                        <p:tgtEl>
                                          <p:spTgt spid="93"/>
                                        </p:tgtEl>
                                      </p:cBhvr>
                                    </p:animEffect>
                                    <p:set>
                                      <p:cBhvr>
                                        <p:cTn id="26" dur="1" fill="hold">
                                          <p:stCondLst>
                                            <p:cond delay="499"/>
                                          </p:stCondLst>
                                        </p:cTn>
                                        <p:tgtEl>
                                          <p:spTgt spid="9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0" presetClass="path" presetSubtype="0" accel="50000" decel="50000" fill="hold" grpId="0" nodeType="withEffect">
                                  <p:stCondLst>
                                    <p:cond delay="0"/>
                                  </p:stCondLst>
                                  <p:childTnLst>
                                    <p:animMotion origin="layout" path="M -1.93817E-6 1.7767E-6 C -0.0547 -0.01552 -0.10924 -0.03081 -0.17749 -0.01413 C -0.24574 0.00301 -0.3496 0.06277 -0.40969 0.10215 C -0.46995 0.14153 -0.50434 0.18184 -0.53821 0.22261 " pathEditMode="relative" rAng="0" ptsTypes="aaaA">
                                      <p:cBhvr>
                                        <p:cTn id="31" dur="2000" fill="hold"/>
                                        <p:tgtEl>
                                          <p:spTgt spid="89"/>
                                        </p:tgtEl>
                                        <p:attrNameLst>
                                          <p:attrName>ppt_x</p:attrName>
                                          <p:attrName>ppt_y</p:attrName>
                                        </p:attrNameLst>
                                      </p:cBhvr>
                                      <p:rCtr x="-26919" y="9590"/>
                                    </p:animMotion>
                                  </p:childTnLst>
                                </p:cTn>
                              </p:par>
                            </p:childTnLst>
                          </p:cTn>
                        </p:par>
                        <p:par>
                          <p:cTn id="32" fill="hold">
                            <p:stCondLst>
                              <p:cond delay="6500"/>
                            </p:stCondLst>
                            <p:childTnLst>
                              <p:par>
                                <p:cTn id="33" presetID="10" presetClass="exit" presetSubtype="0" fill="hold" grpId="1" nodeType="afterEffect">
                                  <p:stCondLst>
                                    <p:cond delay="0"/>
                                  </p:stCondLst>
                                  <p:childTnLst>
                                    <p:animEffect transition="out" filter="fade">
                                      <p:cBhvr>
                                        <p:cTn id="34" dur="500"/>
                                        <p:tgtEl>
                                          <p:spTgt spid="89"/>
                                        </p:tgtEl>
                                      </p:cBhvr>
                                    </p:animEffect>
                                    <p:set>
                                      <p:cBhvr>
                                        <p:cTn id="35" dur="1" fill="hold">
                                          <p:stCondLst>
                                            <p:cond delay="499"/>
                                          </p:stCondLst>
                                        </p:cTn>
                                        <p:tgtEl>
                                          <p:spTgt spid="89"/>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47"/>
                                        </p:tgtEl>
                                        <p:attrNameLst>
                                          <p:attrName>style.visibility</p:attrName>
                                        </p:attrNameLst>
                                      </p:cBhvr>
                                      <p:to>
                                        <p:strVal val="visible"/>
                                      </p:to>
                                    </p:set>
                                    <p:animEffect transition="in" filter="fade">
                                      <p:cBhvr>
                                        <p:cTn id="38" dur="500"/>
                                        <p:tgtEl>
                                          <p:spTgt spid="147"/>
                                        </p:tgtEl>
                                      </p:cBhvr>
                                    </p:animEffect>
                                  </p:childTnLst>
                                </p:cTn>
                              </p:par>
                            </p:childTnLst>
                          </p:cTn>
                        </p:par>
                        <p:par>
                          <p:cTn id="39" fill="hold">
                            <p:stCondLst>
                              <p:cond delay="7000"/>
                            </p:stCondLst>
                            <p:childTnLst>
                              <p:par>
                                <p:cTn id="40" presetID="10" presetClass="exit" presetSubtype="0" fill="hold" grpId="0" nodeType="afterEffect">
                                  <p:stCondLst>
                                    <p:cond delay="0"/>
                                  </p:stCondLst>
                                  <p:childTnLst>
                                    <p:animEffect transition="out" filter="fade">
                                      <p:cBhvr>
                                        <p:cTn id="41" dur="500"/>
                                        <p:tgtEl>
                                          <p:spTgt spid="91"/>
                                        </p:tgtEl>
                                      </p:cBhvr>
                                    </p:animEffect>
                                    <p:set>
                                      <p:cBhvr>
                                        <p:cTn id="42" dur="1" fill="hold">
                                          <p:stCondLst>
                                            <p:cond delay="499"/>
                                          </p:stCondLst>
                                        </p:cTn>
                                        <p:tgtEl>
                                          <p:spTgt spid="91"/>
                                        </p:tgtEl>
                                        <p:attrNameLst>
                                          <p:attrName>style.visibility</p:attrName>
                                        </p:attrNameLst>
                                      </p:cBhvr>
                                      <p:to>
                                        <p:strVal val="hidden"/>
                                      </p:to>
                                    </p:set>
                                  </p:childTnLst>
                                </p:cTn>
                              </p:par>
                            </p:childTnLst>
                          </p:cTn>
                        </p:par>
                        <p:par>
                          <p:cTn id="43" fill="hold">
                            <p:stCondLst>
                              <p:cond delay="7500"/>
                            </p:stCondLst>
                            <p:childTnLst>
                              <p:par>
                                <p:cTn id="44" presetID="0" presetClass="path" presetSubtype="0" accel="50000" decel="50000" fill="hold" grpId="1" nodeType="afterEffect">
                                  <p:stCondLst>
                                    <p:cond delay="0"/>
                                  </p:stCondLst>
                                  <p:childTnLst>
                                    <p:animMotion origin="layout" path="M -1.93817E-6 3.62752E-6 C -0.04289 -0.01807 -0.08544 -0.03591 -0.12817 -0.02711 C -0.17089 -0.0183 -0.23063 0.0271 -0.25634 0.05281 C -0.28204 0.07852 -0.28239 0.10308 -0.28256 0.12786 " pathEditMode="relative" rAng="0" ptsTypes="aaaA">
                                      <p:cBhvr>
                                        <p:cTn id="45" dur="2000" fill="hold"/>
                                        <p:tgtEl>
                                          <p:spTgt spid="94"/>
                                        </p:tgtEl>
                                        <p:attrNameLst>
                                          <p:attrName>ppt_x</p:attrName>
                                          <p:attrName>ppt_y</p:attrName>
                                        </p:attrNameLst>
                                      </p:cBhvr>
                                      <p:rCtr x="-14137" y="4587"/>
                                    </p:animMotion>
                                  </p:childTnLst>
                                </p:cTn>
                              </p:par>
                            </p:childTnLst>
                          </p:cTn>
                        </p:par>
                        <p:par>
                          <p:cTn id="46" fill="hold">
                            <p:stCondLst>
                              <p:cond delay="9500"/>
                            </p:stCondLst>
                            <p:childTnLst>
                              <p:par>
                                <p:cTn id="47" presetID="10" presetClass="exit" presetSubtype="0" fill="hold" grpId="0" nodeType="afterEffect">
                                  <p:stCondLst>
                                    <p:cond delay="0"/>
                                  </p:stCondLst>
                                  <p:childTnLst>
                                    <p:animEffect transition="out" filter="fade">
                                      <p:cBhvr>
                                        <p:cTn id="48" dur="500"/>
                                        <p:tgtEl>
                                          <p:spTgt spid="94"/>
                                        </p:tgtEl>
                                      </p:cBhvr>
                                    </p:animEffect>
                                    <p:set>
                                      <p:cBhvr>
                                        <p:cTn id="49" dur="1" fill="hold">
                                          <p:stCondLst>
                                            <p:cond delay="499"/>
                                          </p:stCondLst>
                                        </p:cTn>
                                        <p:tgtEl>
                                          <p:spTgt spid="94"/>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0" presetClass="path" presetSubtype="0" accel="50000" decel="50000" fill="hold" grpId="0" nodeType="withEffect">
                                  <p:stCondLst>
                                    <p:cond delay="0"/>
                                  </p:stCondLst>
                                  <p:childTnLst>
                                    <p:animMotion origin="layout" path="M -1.93817E-6 1.36206E-6 C -0.06512 -0.01923 -0.12973 -0.03822 -0.20892 -0.02873 C -0.28812 -0.019 -0.38173 0.01969 -0.47482 0.0586 " pathEditMode="relative" rAng="0" ptsTypes="aaA">
                                      <p:cBhvr>
                                        <p:cTn id="54" dur="2000" fill="hold"/>
                                        <p:tgtEl>
                                          <p:spTgt spid="95"/>
                                        </p:tgtEl>
                                        <p:attrNameLst>
                                          <p:attrName>ppt_x</p:attrName>
                                          <p:attrName>ppt_y</p:attrName>
                                        </p:attrNameLst>
                                      </p:cBhvr>
                                      <p:rCtr x="-23741" y="1019"/>
                                    </p:animMotion>
                                  </p:childTnLst>
                                </p:cTn>
                              </p:par>
                            </p:childTnLst>
                          </p:cTn>
                        </p:par>
                        <p:par>
                          <p:cTn id="55" fill="hold">
                            <p:stCondLst>
                              <p:cond delay="11500"/>
                            </p:stCondLst>
                            <p:childTnLst>
                              <p:par>
                                <p:cTn id="56" presetID="10" presetClass="exit" presetSubtype="0" fill="hold" grpId="1" nodeType="afterEffect">
                                  <p:stCondLst>
                                    <p:cond delay="0"/>
                                  </p:stCondLst>
                                  <p:childTnLst>
                                    <p:animEffect transition="out" filter="fade">
                                      <p:cBhvr>
                                        <p:cTn id="57" dur="500"/>
                                        <p:tgtEl>
                                          <p:spTgt spid="95"/>
                                        </p:tgtEl>
                                      </p:cBhvr>
                                    </p:animEffect>
                                    <p:set>
                                      <p:cBhvr>
                                        <p:cTn id="58" dur="1" fill="hold">
                                          <p:stCondLst>
                                            <p:cond delay="499"/>
                                          </p:stCondLst>
                                        </p:cTn>
                                        <p:tgtEl>
                                          <p:spTgt spid="95"/>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9" grpId="0"/>
      <p:bldP spid="89" grpId="1"/>
      <p:bldP spid="91" grpId="0"/>
      <p:bldP spid="92" grpId="0"/>
      <p:bldP spid="92" grpId="1"/>
      <p:bldP spid="93" grpId="0"/>
      <p:bldP spid="93" grpId="1"/>
      <p:bldP spid="94" grpId="0"/>
      <p:bldP spid="94" grpId="1"/>
      <p:bldP spid="95" grpId="0"/>
      <p:bldP spid="9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jpmcsearch2.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71" y="0"/>
            <a:ext cx="9149942" cy="6858000"/>
          </a:xfrm>
          <a:prstGeom prst="rect">
            <a:avLst/>
          </a:prstGeom>
        </p:spPr>
      </p:pic>
    </p:spTree>
    <p:extLst>
      <p:ext uri="{BB962C8B-B14F-4D97-AF65-F5344CB8AC3E}">
        <p14:creationId xmlns:p14="http://schemas.microsoft.com/office/powerpoint/2010/main" val="2440176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
        <p:nvSpPr>
          <p:cNvPr id="5" name="TextBox 4"/>
          <p:cNvSpPr txBox="1"/>
          <p:nvPr/>
        </p:nvSpPr>
        <p:spPr>
          <a:xfrm>
            <a:off x="448489" y="146676"/>
            <a:ext cx="1774845" cy="3170099"/>
          </a:xfrm>
          <a:prstGeom prst="rect">
            <a:avLst/>
          </a:prstGeom>
          <a:noFill/>
        </p:spPr>
        <p:txBody>
          <a:bodyPr wrap="none" rtlCol="0">
            <a:spAutoFit/>
          </a:bodyPr>
          <a:lstStyle/>
          <a:p>
            <a:r>
              <a:rPr lang="en-US" sz="3200" spc="300" dirty="0">
                <a:latin typeface="Cicle Fina"/>
                <a:cs typeface="Cicle Fina"/>
              </a:rPr>
              <a:t>AGENDA</a:t>
            </a:r>
          </a:p>
          <a:p>
            <a:endParaRPr lang="en-US" sz="2400" dirty="0">
              <a:latin typeface="Century Gothic"/>
              <a:cs typeface="Century Gothic"/>
            </a:endParaRPr>
          </a:p>
          <a:p>
            <a:r>
              <a:rPr lang="en-US" sz="2400" dirty="0" smtClean="0">
                <a:latin typeface="Century Gothic"/>
                <a:cs typeface="Century Gothic"/>
              </a:rPr>
              <a:t>Problem</a:t>
            </a:r>
          </a:p>
          <a:p>
            <a:r>
              <a:rPr lang="en-US" sz="2400" dirty="0" smtClean="0">
                <a:latin typeface="Century Gothic"/>
                <a:cs typeface="Century Gothic"/>
              </a:rPr>
              <a:t>Journey</a:t>
            </a:r>
          </a:p>
          <a:p>
            <a:r>
              <a:rPr lang="en-US" sz="2400" dirty="0" smtClean="0">
                <a:latin typeface="Century Gothic"/>
                <a:cs typeface="Century Gothic"/>
              </a:rPr>
              <a:t>Results</a:t>
            </a:r>
          </a:p>
          <a:p>
            <a:r>
              <a:rPr lang="en-US" sz="2400" dirty="0" smtClean="0">
                <a:latin typeface="Century Gothic"/>
                <a:cs typeface="Century Gothic"/>
              </a:rPr>
              <a:t>Next Steps</a:t>
            </a:r>
          </a:p>
          <a:p>
            <a:r>
              <a:rPr lang="en-US" sz="2400" dirty="0" err="1" smtClean="0">
                <a:latin typeface="Century Gothic"/>
                <a:cs typeface="Century Gothic"/>
              </a:rPr>
              <a:t>Learnings</a:t>
            </a:r>
            <a:endParaRPr lang="en-US" sz="2400" dirty="0" smtClean="0">
              <a:latin typeface="Century Gothic"/>
              <a:cs typeface="Century Gothic"/>
            </a:endParaRPr>
          </a:p>
          <a:p>
            <a:r>
              <a:rPr lang="en-US" sz="2400" dirty="0" smtClean="0">
                <a:latin typeface="Century Gothic"/>
                <a:cs typeface="Century Gothic"/>
              </a:rPr>
              <a:t>Q&amp;A</a:t>
            </a:r>
          </a:p>
        </p:txBody>
      </p:sp>
    </p:spTree>
    <p:extLst>
      <p:ext uri="{BB962C8B-B14F-4D97-AF65-F5344CB8AC3E}">
        <p14:creationId xmlns:p14="http://schemas.microsoft.com/office/powerpoint/2010/main" val="349260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6847230"/>
          </a:xfrm>
          <a:prstGeom prst="rect">
            <a:avLst/>
          </a:prstGeom>
        </p:spPr>
      </p:pic>
      <p:sp>
        <p:nvSpPr>
          <p:cNvPr id="5" name="TextBox 4"/>
          <p:cNvSpPr txBox="1"/>
          <p:nvPr/>
        </p:nvSpPr>
        <p:spPr>
          <a:xfrm>
            <a:off x="5176463" y="450816"/>
            <a:ext cx="3466645" cy="584776"/>
          </a:xfrm>
          <a:prstGeom prst="rect">
            <a:avLst/>
          </a:prstGeom>
          <a:noFill/>
        </p:spPr>
        <p:txBody>
          <a:bodyPr wrap="none" rtlCol="0">
            <a:spAutoFit/>
          </a:bodyPr>
          <a:lstStyle/>
          <a:p>
            <a:pPr algn="ctr"/>
            <a:r>
              <a:rPr lang="en-US" sz="3200" spc="300" dirty="0" smtClean="0">
                <a:solidFill>
                  <a:srgbClr val="000000"/>
                </a:solidFill>
                <a:latin typeface="Cicle Fina"/>
                <a:cs typeface="Cicle Fina"/>
              </a:rPr>
              <a:t>IMPACT TO JPMC</a:t>
            </a:r>
            <a:endParaRPr lang="en-US" sz="3200" spc="300" dirty="0">
              <a:solidFill>
                <a:srgbClr val="000000"/>
              </a:solidFill>
              <a:latin typeface="Cicle Fina"/>
              <a:cs typeface="Cicle Fina"/>
            </a:endParaRPr>
          </a:p>
        </p:txBody>
      </p:sp>
    </p:spTree>
    <p:extLst>
      <p:ext uri="{BB962C8B-B14F-4D97-AF65-F5344CB8AC3E}">
        <p14:creationId xmlns:p14="http://schemas.microsoft.com/office/powerpoint/2010/main" val="36690066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6560" y="721636"/>
            <a:ext cx="3466645" cy="584776"/>
          </a:xfrm>
          <a:prstGeom prst="rect">
            <a:avLst/>
          </a:prstGeom>
          <a:noFill/>
        </p:spPr>
        <p:txBody>
          <a:bodyPr wrap="none" rtlCol="0">
            <a:spAutoFit/>
          </a:bodyPr>
          <a:lstStyle/>
          <a:p>
            <a:r>
              <a:rPr lang="en-US" sz="3200" spc="300" dirty="0" smtClean="0">
                <a:solidFill>
                  <a:srgbClr val="000000"/>
                </a:solidFill>
                <a:latin typeface="Cicle Fina"/>
                <a:cs typeface="Cicle Fina"/>
              </a:rPr>
              <a:t>IMPACT TO JPMC</a:t>
            </a:r>
            <a:endParaRPr lang="en-US" sz="3200" spc="300" dirty="0">
              <a:solidFill>
                <a:srgbClr val="000000"/>
              </a:solidFill>
              <a:latin typeface="Cicle Fina"/>
              <a:cs typeface="Cicle Fina"/>
            </a:endParaRPr>
          </a:p>
        </p:txBody>
      </p:sp>
      <p:sp>
        <p:nvSpPr>
          <p:cNvPr id="7" name="TextBox 6"/>
          <p:cNvSpPr txBox="1"/>
          <p:nvPr/>
        </p:nvSpPr>
        <p:spPr>
          <a:xfrm>
            <a:off x="666559" y="1562972"/>
            <a:ext cx="8254034" cy="4524315"/>
          </a:xfrm>
          <a:prstGeom prst="rect">
            <a:avLst/>
          </a:prstGeom>
          <a:noFill/>
        </p:spPr>
        <p:txBody>
          <a:bodyPr wrap="square" rtlCol="0">
            <a:spAutoFit/>
          </a:bodyPr>
          <a:lstStyle/>
          <a:p>
            <a:pPr marL="342900" indent="-342900">
              <a:buFont typeface="Arial"/>
              <a:buChar char="•"/>
            </a:pPr>
            <a:r>
              <a:rPr lang="en-US" sz="2400" b="1" spc="300" dirty="0" smtClean="0">
                <a:solidFill>
                  <a:srgbClr val="000000"/>
                </a:solidFill>
                <a:latin typeface="Century Gothic"/>
                <a:cs typeface="Century Gothic"/>
              </a:rPr>
              <a:t>Time savings:</a:t>
            </a:r>
            <a:r>
              <a:rPr lang="en-US" sz="2400" spc="300" dirty="0" smtClean="0">
                <a:solidFill>
                  <a:srgbClr val="000000"/>
                </a:solidFill>
                <a:latin typeface="Century Gothic"/>
                <a:cs typeface="Century Gothic"/>
              </a:rPr>
              <a:t> Improve quality of tagging with minimal effort from analysts</a:t>
            </a:r>
          </a:p>
          <a:p>
            <a:endParaRPr lang="en-US" sz="2400" spc="300" dirty="0" smtClean="0">
              <a:solidFill>
                <a:srgbClr val="000000"/>
              </a:solidFill>
              <a:latin typeface="Century Gothic"/>
              <a:cs typeface="Century Gothic"/>
            </a:endParaRPr>
          </a:p>
          <a:p>
            <a:pPr marL="342900" indent="-342900">
              <a:buFont typeface="Arial"/>
              <a:buChar char="•"/>
            </a:pPr>
            <a:r>
              <a:rPr lang="en-US" sz="2400" b="1" spc="300" dirty="0" smtClean="0">
                <a:solidFill>
                  <a:srgbClr val="000000"/>
                </a:solidFill>
                <a:latin typeface="Century Gothic"/>
                <a:cs typeface="Century Gothic"/>
              </a:rPr>
              <a:t>Better search results: </a:t>
            </a:r>
            <a:r>
              <a:rPr lang="en-US" sz="2400" spc="300" dirty="0" smtClean="0">
                <a:solidFill>
                  <a:srgbClr val="000000"/>
                </a:solidFill>
                <a:latin typeface="Century Gothic"/>
                <a:cs typeface="Century Gothic"/>
              </a:rPr>
              <a:t>Tagged documents are better indexed by JPMM’s search engine</a:t>
            </a:r>
          </a:p>
          <a:p>
            <a:endParaRPr lang="en-US" sz="2400" spc="300" dirty="0" smtClean="0">
              <a:solidFill>
                <a:srgbClr val="000000"/>
              </a:solidFill>
              <a:latin typeface="Century Gothic"/>
              <a:cs typeface="Century Gothic"/>
            </a:endParaRPr>
          </a:p>
          <a:p>
            <a:pPr marL="342900" indent="-342900">
              <a:buFont typeface="Arial"/>
              <a:buChar char="•"/>
            </a:pPr>
            <a:r>
              <a:rPr lang="en-US" sz="2400" b="1" spc="300" dirty="0" smtClean="0">
                <a:solidFill>
                  <a:srgbClr val="000000"/>
                </a:solidFill>
                <a:latin typeface="Century Gothic"/>
                <a:cs typeface="Century Gothic"/>
              </a:rPr>
              <a:t>Retroactively tag historical docs: </a:t>
            </a:r>
            <a:r>
              <a:rPr lang="en-US" sz="2400" spc="300" dirty="0" smtClean="0">
                <a:solidFill>
                  <a:srgbClr val="000000"/>
                </a:solidFill>
                <a:latin typeface="Century Gothic"/>
                <a:cs typeface="Century Gothic"/>
              </a:rPr>
              <a:t>Old documents could be run through the API</a:t>
            </a:r>
            <a:endParaRPr lang="en-US" sz="2400" b="1" spc="300" dirty="0" smtClean="0">
              <a:solidFill>
                <a:srgbClr val="000000"/>
              </a:solidFill>
              <a:latin typeface="Century Gothic"/>
              <a:cs typeface="Century Gothic"/>
            </a:endParaRPr>
          </a:p>
          <a:p>
            <a:endParaRPr lang="en-US" sz="2400" b="1" spc="300" dirty="0" smtClean="0">
              <a:solidFill>
                <a:srgbClr val="000000"/>
              </a:solidFill>
              <a:latin typeface="Century Gothic"/>
              <a:cs typeface="Century Gothic"/>
            </a:endParaRPr>
          </a:p>
          <a:p>
            <a:pPr marL="342900" indent="-342900">
              <a:buFont typeface="Arial"/>
              <a:buChar char="•"/>
            </a:pPr>
            <a:r>
              <a:rPr lang="en-US" sz="2400" b="1" spc="300" dirty="0" smtClean="0">
                <a:solidFill>
                  <a:srgbClr val="000000"/>
                </a:solidFill>
                <a:latin typeface="Century Gothic"/>
                <a:cs typeface="Century Gothic"/>
              </a:rPr>
              <a:t>Groundwork for future apps: </a:t>
            </a:r>
            <a:r>
              <a:rPr lang="en-US" sz="2400" spc="300" dirty="0" smtClean="0">
                <a:solidFill>
                  <a:srgbClr val="000000"/>
                </a:solidFill>
                <a:latin typeface="Century Gothic"/>
                <a:cs typeface="Century Gothic"/>
              </a:rPr>
              <a:t>Use for custom research streams widget</a:t>
            </a:r>
          </a:p>
        </p:txBody>
      </p:sp>
    </p:spTree>
    <p:extLst>
      <p:ext uri="{BB962C8B-B14F-4D97-AF65-F5344CB8AC3E}">
        <p14:creationId xmlns:p14="http://schemas.microsoft.com/office/powerpoint/2010/main" val="369764831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71315" y="66842"/>
            <a:ext cx="5621422" cy="5621422"/>
          </a:xfrm>
          <a:prstGeom prst="rect">
            <a:avLst/>
          </a:prstGeom>
        </p:spPr>
      </p:pic>
      <p:sp>
        <p:nvSpPr>
          <p:cNvPr id="3" name="TextBox 2"/>
          <p:cNvSpPr txBox="1"/>
          <p:nvPr/>
        </p:nvSpPr>
        <p:spPr>
          <a:xfrm>
            <a:off x="479401" y="5626974"/>
            <a:ext cx="8254034" cy="830997"/>
          </a:xfrm>
          <a:prstGeom prst="rect">
            <a:avLst/>
          </a:prstGeom>
          <a:noFill/>
        </p:spPr>
        <p:txBody>
          <a:bodyPr wrap="square" rtlCol="0">
            <a:spAutoFit/>
          </a:bodyPr>
          <a:lstStyle/>
          <a:p>
            <a:pPr algn="ctr"/>
            <a:r>
              <a:rPr lang="en-US" sz="2400" spc="300" dirty="0" smtClean="0">
                <a:solidFill>
                  <a:srgbClr val="000000"/>
                </a:solidFill>
                <a:latin typeface="Century Gothic"/>
                <a:cs typeface="Century Gothic"/>
              </a:rPr>
              <a:t>Use NLP to extract valuable </a:t>
            </a:r>
          </a:p>
          <a:p>
            <a:pPr algn="ctr"/>
            <a:r>
              <a:rPr lang="en-US" sz="2400" spc="300" dirty="0" smtClean="0">
                <a:solidFill>
                  <a:srgbClr val="000000"/>
                </a:solidFill>
                <a:latin typeface="Century Gothic"/>
                <a:cs typeface="Century Gothic"/>
              </a:rPr>
              <a:t>business insights</a:t>
            </a:r>
            <a:endParaRPr lang="en-US" sz="2400" spc="300" dirty="0" smtClean="0">
              <a:solidFill>
                <a:srgbClr val="000000"/>
              </a:solidFill>
              <a:latin typeface="Century Gothic"/>
              <a:cs typeface="Century Gothic"/>
            </a:endParaRPr>
          </a:p>
        </p:txBody>
      </p:sp>
    </p:spTree>
    <p:extLst>
      <p:ext uri="{BB962C8B-B14F-4D97-AF65-F5344CB8AC3E}">
        <p14:creationId xmlns:p14="http://schemas.microsoft.com/office/powerpoint/2010/main" val="37180594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6858000"/>
          </a:xfrm>
          <a:prstGeom prst="rect">
            <a:avLst/>
          </a:prstGeom>
        </p:spPr>
      </p:pic>
      <p:sp>
        <p:nvSpPr>
          <p:cNvPr id="9" name="Rectangle 8"/>
          <p:cNvSpPr/>
          <p:nvPr/>
        </p:nvSpPr>
        <p:spPr>
          <a:xfrm>
            <a:off x="0" y="2336310"/>
            <a:ext cx="9144000" cy="2461747"/>
          </a:xfrm>
          <a:prstGeom prst="rect">
            <a:avLst/>
          </a:prstGeom>
          <a:solidFill>
            <a:schemeClr val="bg1">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66560" y="739277"/>
            <a:ext cx="2543729" cy="584776"/>
          </a:xfrm>
          <a:prstGeom prst="rect">
            <a:avLst/>
          </a:prstGeom>
          <a:noFill/>
        </p:spPr>
        <p:txBody>
          <a:bodyPr wrap="none" rtlCol="0">
            <a:spAutoFit/>
          </a:bodyPr>
          <a:lstStyle/>
          <a:p>
            <a:r>
              <a:rPr lang="en-US" sz="3200" spc="300" dirty="0" smtClean="0">
                <a:solidFill>
                  <a:srgbClr val="000000"/>
                </a:solidFill>
                <a:latin typeface="Cicle Fina"/>
                <a:cs typeface="Cicle Fina"/>
              </a:rPr>
              <a:t>NEXT STEPS</a:t>
            </a:r>
            <a:endParaRPr lang="en-US" sz="3200" spc="300" dirty="0">
              <a:solidFill>
                <a:srgbClr val="000000"/>
              </a:solidFill>
              <a:latin typeface="Cicle Fina"/>
              <a:cs typeface="Cicle Fina"/>
            </a:endParaRPr>
          </a:p>
        </p:txBody>
      </p:sp>
      <p:sp>
        <p:nvSpPr>
          <p:cNvPr id="10" name="TextBox 9"/>
          <p:cNvSpPr txBox="1"/>
          <p:nvPr/>
        </p:nvSpPr>
        <p:spPr>
          <a:xfrm>
            <a:off x="666559" y="2519452"/>
            <a:ext cx="8254034" cy="1938992"/>
          </a:xfrm>
          <a:prstGeom prst="rect">
            <a:avLst/>
          </a:prstGeom>
          <a:noFill/>
        </p:spPr>
        <p:txBody>
          <a:bodyPr wrap="square" rtlCol="0">
            <a:spAutoFit/>
          </a:bodyPr>
          <a:lstStyle/>
          <a:p>
            <a:pPr marL="342900" indent="-342900">
              <a:buFont typeface="Arial"/>
              <a:buChar char="•"/>
            </a:pPr>
            <a:r>
              <a:rPr lang="en-US" sz="2400" spc="300" dirty="0" smtClean="0">
                <a:solidFill>
                  <a:srgbClr val="000000"/>
                </a:solidFill>
                <a:latin typeface="Century Gothic"/>
                <a:cs typeface="Century Gothic"/>
              </a:rPr>
              <a:t>Transfer documentation and API</a:t>
            </a:r>
          </a:p>
          <a:p>
            <a:endParaRPr lang="en-US" sz="2400" spc="300" dirty="0" smtClean="0">
              <a:solidFill>
                <a:srgbClr val="000000"/>
              </a:solidFill>
              <a:latin typeface="Century Gothic"/>
              <a:cs typeface="Century Gothic"/>
            </a:endParaRPr>
          </a:p>
          <a:p>
            <a:pPr marL="342900" indent="-342900">
              <a:buFont typeface="Arial"/>
              <a:buChar char="•"/>
            </a:pPr>
            <a:r>
              <a:rPr lang="en-US" sz="2400" spc="300" dirty="0" smtClean="0">
                <a:solidFill>
                  <a:srgbClr val="000000"/>
                </a:solidFill>
                <a:latin typeface="Century Gothic"/>
                <a:cs typeface="Century Gothic"/>
              </a:rPr>
              <a:t>UI widget for custom research streams</a:t>
            </a:r>
          </a:p>
          <a:p>
            <a:endParaRPr lang="en-US" sz="2400" spc="300" dirty="0" smtClean="0">
              <a:solidFill>
                <a:srgbClr val="000000"/>
              </a:solidFill>
              <a:latin typeface="Century Gothic"/>
              <a:cs typeface="Century Gothic"/>
            </a:endParaRPr>
          </a:p>
          <a:p>
            <a:pPr marL="342900" indent="-342900">
              <a:buFont typeface="Arial"/>
              <a:buChar char="•"/>
            </a:pPr>
            <a:r>
              <a:rPr lang="en-US" sz="2400" spc="300" dirty="0" smtClean="0">
                <a:solidFill>
                  <a:srgbClr val="000000"/>
                </a:solidFill>
                <a:latin typeface="Century Gothic"/>
                <a:cs typeface="Century Gothic"/>
              </a:rPr>
              <a:t>Precision of 10 for improving results</a:t>
            </a:r>
          </a:p>
        </p:txBody>
      </p:sp>
    </p:spTree>
    <p:extLst>
      <p:ext uri="{BB962C8B-B14F-4D97-AF65-F5344CB8AC3E}">
        <p14:creationId xmlns:p14="http://schemas.microsoft.com/office/powerpoint/2010/main" val="32514168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
        <p:nvSpPr>
          <p:cNvPr id="5" name="TextBox 4"/>
          <p:cNvSpPr txBox="1"/>
          <p:nvPr/>
        </p:nvSpPr>
        <p:spPr>
          <a:xfrm>
            <a:off x="666560" y="611876"/>
            <a:ext cx="3793583" cy="584776"/>
          </a:xfrm>
          <a:prstGeom prst="rect">
            <a:avLst/>
          </a:prstGeom>
          <a:noFill/>
        </p:spPr>
        <p:txBody>
          <a:bodyPr wrap="none" rtlCol="0">
            <a:spAutoFit/>
          </a:bodyPr>
          <a:lstStyle/>
          <a:p>
            <a:r>
              <a:rPr lang="en-US" sz="3200" spc="300" dirty="0" smtClean="0">
                <a:solidFill>
                  <a:schemeClr val="bg1"/>
                </a:solidFill>
                <a:latin typeface="Cicle Fina"/>
                <a:cs typeface="Cicle Fina"/>
              </a:rPr>
              <a:t>LESSONS LEARNED</a:t>
            </a:r>
          </a:p>
        </p:txBody>
      </p:sp>
      <p:sp>
        <p:nvSpPr>
          <p:cNvPr id="7" name="Rectangle 6"/>
          <p:cNvSpPr/>
          <p:nvPr/>
        </p:nvSpPr>
        <p:spPr>
          <a:xfrm>
            <a:off x="0" y="1594329"/>
            <a:ext cx="9144000" cy="3407562"/>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 name="TextBox 3"/>
          <p:cNvSpPr txBox="1"/>
          <p:nvPr/>
        </p:nvSpPr>
        <p:spPr>
          <a:xfrm>
            <a:off x="666559" y="1751127"/>
            <a:ext cx="8254034" cy="3046988"/>
          </a:xfrm>
          <a:prstGeom prst="rect">
            <a:avLst/>
          </a:prstGeom>
          <a:noFill/>
        </p:spPr>
        <p:txBody>
          <a:bodyPr wrap="square" rtlCol="0">
            <a:spAutoFit/>
          </a:bodyPr>
          <a:lstStyle/>
          <a:p>
            <a:pPr marL="342900" indent="-342900">
              <a:buFont typeface="Arial"/>
              <a:buChar char="•"/>
            </a:pPr>
            <a:r>
              <a:rPr lang="en-US" sz="2400" spc="300" dirty="0" smtClean="0">
                <a:solidFill>
                  <a:schemeClr val="bg1"/>
                </a:solidFill>
                <a:latin typeface="Century Gothic"/>
                <a:cs typeface="Century Gothic"/>
              </a:rPr>
              <a:t>Quick iteration to tackle a problem from several approaches</a:t>
            </a:r>
          </a:p>
          <a:p>
            <a:endParaRPr lang="en-US" sz="2400" spc="300" dirty="0" smtClean="0">
              <a:solidFill>
                <a:schemeClr val="bg1"/>
              </a:solidFill>
              <a:latin typeface="Century Gothic"/>
              <a:cs typeface="Century Gothic"/>
            </a:endParaRPr>
          </a:p>
          <a:p>
            <a:pPr marL="342900" indent="-342900">
              <a:buFont typeface="Arial"/>
              <a:buChar char="•"/>
            </a:pPr>
            <a:r>
              <a:rPr lang="en-US" sz="2400" spc="300" dirty="0" smtClean="0">
                <a:solidFill>
                  <a:schemeClr val="bg1"/>
                </a:solidFill>
                <a:latin typeface="Century Gothic"/>
                <a:cs typeface="Century Gothic"/>
              </a:rPr>
              <a:t>Learned NLP and search</a:t>
            </a:r>
          </a:p>
          <a:p>
            <a:endParaRPr lang="en-US" sz="2400" spc="300" dirty="0" smtClean="0">
              <a:solidFill>
                <a:schemeClr val="bg1"/>
              </a:solidFill>
              <a:latin typeface="Century Gothic"/>
              <a:cs typeface="Century Gothic"/>
            </a:endParaRPr>
          </a:p>
          <a:p>
            <a:pPr marL="342900" indent="-342900">
              <a:buFont typeface="Arial"/>
              <a:buChar char="•"/>
            </a:pPr>
            <a:r>
              <a:rPr lang="en-US" sz="2400" spc="300" dirty="0" smtClean="0">
                <a:solidFill>
                  <a:schemeClr val="bg1"/>
                </a:solidFill>
                <a:latin typeface="Century Gothic"/>
                <a:cs typeface="Century Gothic"/>
              </a:rPr>
              <a:t>MBAs and CS cross-teaching each other</a:t>
            </a:r>
          </a:p>
          <a:p>
            <a:endParaRPr lang="en-US" sz="2400" spc="300" dirty="0" smtClean="0">
              <a:solidFill>
                <a:schemeClr val="bg1"/>
              </a:solidFill>
              <a:latin typeface="Century Gothic"/>
              <a:cs typeface="Century Gothic"/>
            </a:endParaRPr>
          </a:p>
          <a:p>
            <a:pPr marL="342900" indent="-342900">
              <a:buFont typeface="Arial"/>
              <a:buChar char="•"/>
            </a:pPr>
            <a:r>
              <a:rPr lang="en-US" sz="2400" spc="300" dirty="0" smtClean="0">
                <a:solidFill>
                  <a:schemeClr val="bg1"/>
                </a:solidFill>
                <a:latin typeface="Century Gothic"/>
                <a:cs typeface="Century Gothic"/>
              </a:rPr>
              <a:t>Defining scope of a complex problem</a:t>
            </a:r>
          </a:p>
        </p:txBody>
      </p:sp>
    </p:spTree>
    <p:extLst>
      <p:ext uri="{BB962C8B-B14F-4D97-AF65-F5344CB8AC3E}">
        <p14:creationId xmlns:p14="http://schemas.microsoft.com/office/powerpoint/2010/main" val="3224185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0952"/>
          <a:stretch/>
        </p:blipFill>
        <p:spPr>
          <a:xfrm>
            <a:off x="-1" y="0"/>
            <a:ext cx="9144001" cy="6858000"/>
          </a:xfrm>
          <a:prstGeom prst="rect">
            <a:avLst/>
          </a:prstGeom>
        </p:spPr>
      </p:pic>
      <p:sp>
        <p:nvSpPr>
          <p:cNvPr id="5" name="Rectangle 4"/>
          <p:cNvSpPr/>
          <p:nvPr/>
        </p:nvSpPr>
        <p:spPr>
          <a:xfrm>
            <a:off x="0" y="4756274"/>
            <a:ext cx="3543153" cy="1212872"/>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extBox 5"/>
          <p:cNvSpPr txBox="1"/>
          <p:nvPr/>
        </p:nvSpPr>
        <p:spPr>
          <a:xfrm>
            <a:off x="512021" y="5081556"/>
            <a:ext cx="2575038" cy="584776"/>
          </a:xfrm>
          <a:prstGeom prst="rect">
            <a:avLst/>
          </a:prstGeom>
          <a:noFill/>
        </p:spPr>
        <p:txBody>
          <a:bodyPr wrap="none" rtlCol="0">
            <a:spAutoFit/>
          </a:bodyPr>
          <a:lstStyle/>
          <a:p>
            <a:r>
              <a:rPr lang="en-US" sz="3200" spc="300" dirty="0" smtClean="0">
                <a:solidFill>
                  <a:schemeClr val="bg1"/>
                </a:solidFill>
                <a:latin typeface="Cicle Fina"/>
                <a:cs typeface="Cicle Fina"/>
              </a:rPr>
              <a:t>THANK YOU</a:t>
            </a:r>
            <a:endParaRPr lang="en-US" sz="3200" spc="300" dirty="0">
              <a:solidFill>
                <a:schemeClr val="bg1"/>
              </a:solidFill>
              <a:latin typeface="Cicle Fina"/>
              <a:cs typeface="Cicle Fina"/>
            </a:endParaRPr>
          </a:p>
        </p:txBody>
      </p:sp>
    </p:spTree>
    <p:extLst>
      <p:ext uri="{BB962C8B-B14F-4D97-AF65-F5344CB8AC3E}">
        <p14:creationId xmlns:p14="http://schemas.microsoft.com/office/powerpoint/2010/main" val="185703669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6446" y="2626410"/>
            <a:ext cx="2026473" cy="584776"/>
          </a:xfrm>
          <a:prstGeom prst="rect">
            <a:avLst/>
          </a:prstGeom>
          <a:noFill/>
        </p:spPr>
        <p:txBody>
          <a:bodyPr wrap="none" rtlCol="0">
            <a:spAutoFit/>
          </a:bodyPr>
          <a:lstStyle/>
          <a:p>
            <a:r>
              <a:rPr lang="en-US" sz="3200" spc="300" dirty="0" smtClean="0">
                <a:solidFill>
                  <a:srgbClr val="000000"/>
                </a:solidFill>
                <a:latin typeface="Cicle Fina"/>
                <a:cs typeface="Cicle Fina"/>
              </a:rPr>
              <a:t>APPENDIX</a:t>
            </a:r>
            <a:endParaRPr lang="en-US" sz="3200" spc="300" dirty="0">
              <a:solidFill>
                <a:srgbClr val="000000"/>
              </a:solidFill>
              <a:latin typeface="Cicle Fina"/>
              <a:cs typeface="Cicle Fina"/>
            </a:endParaRPr>
          </a:p>
        </p:txBody>
      </p:sp>
    </p:spTree>
    <p:extLst>
      <p:ext uri="{BB962C8B-B14F-4D97-AF65-F5344CB8AC3E}">
        <p14:creationId xmlns:p14="http://schemas.microsoft.com/office/powerpoint/2010/main" val="42281741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33333"/>
          <a:stretch/>
        </p:blipFill>
        <p:spPr>
          <a:xfrm>
            <a:off x="0" y="0"/>
            <a:ext cx="9144000" cy="6858000"/>
          </a:xfrm>
          <a:prstGeom prst="rect">
            <a:avLst/>
          </a:prstGeom>
        </p:spPr>
      </p:pic>
      <p:sp>
        <p:nvSpPr>
          <p:cNvPr id="5" name="TextBox 4"/>
          <p:cNvSpPr txBox="1"/>
          <p:nvPr/>
        </p:nvSpPr>
        <p:spPr>
          <a:xfrm>
            <a:off x="422340" y="398625"/>
            <a:ext cx="2518638" cy="1077218"/>
          </a:xfrm>
          <a:prstGeom prst="rect">
            <a:avLst/>
          </a:prstGeom>
          <a:noFill/>
        </p:spPr>
        <p:txBody>
          <a:bodyPr wrap="none" rtlCol="0">
            <a:spAutoFit/>
          </a:bodyPr>
          <a:lstStyle/>
          <a:p>
            <a:r>
              <a:rPr lang="en-US" sz="3200" spc="300" dirty="0" smtClean="0">
                <a:latin typeface="Cicle Fina"/>
                <a:cs typeface="Cicle Fina"/>
              </a:rPr>
              <a:t>PROBLEM </a:t>
            </a:r>
          </a:p>
          <a:p>
            <a:r>
              <a:rPr lang="en-US" sz="3200" spc="300" dirty="0" smtClean="0">
                <a:latin typeface="Cicle Fina"/>
                <a:cs typeface="Cicle Fina"/>
              </a:rPr>
              <a:t>STATEMENT</a:t>
            </a:r>
            <a:endParaRPr lang="en-US" sz="3200" spc="300" dirty="0">
              <a:latin typeface="Cicle Fina"/>
              <a:cs typeface="Cicle Fina"/>
            </a:endParaRPr>
          </a:p>
        </p:txBody>
      </p:sp>
    </p:spTree>
    <p:extLst>
      <p:ext uri="{BB962C8B-B14F-4D97-AF65-F5344CB8AC3E}">
        <p14:creationId xmlns:p14="http://schemas.microsoft.com/office/powerpoint/2010/main" val="28321511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JPMC-search1.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71" y="0"/>
            <a:ext cx="9149942" cy="6858000"/>
          </a:xfrm>
          <a:prstGeom prst="rect">
            <a:avLst/>
          </a:prstGeom>
        </p:spPr>
      </p:pic>
    </p:spTree>
    <p:extLst>
      <p:ext uri="{BB962C8B-B14F-4D97-AF65-F5344CB8AC3E}">
        <p14:creationId xmlns:p14="http://schemas.microsoft.com/office/powerpoint/2010/main" val="2206670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3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816242" y="869947"/>
            <a:ext cx="5500399" cy="584776"/>
          </a:xfrm>
          <a:prstGeom prst="rect">
            <a:avLst/>
          </a:prstGeom>
          <a:noFill/>
        </p:spPr>
        <p:txBody>
          <a:bodyPr wrap="none" rtlCol="0">
            <a:spAutoFit/>
          </a:bodyPr>
          <a:lstStyle/>
          <a:p>
            <a:pPr algn="ctr"/>
            <a:r>
              <a:rPr lang="en-US" sz="3200" spc="300" dirty="0" smtClean="0">
                <a:solidFill>
                  <a:srgbClr val="000000"/>
                </a:solidFill>
                <a:latin typeface="Cicle Fina"/>
                <a:cs typeface="Cicle Fina"/>
              </a:rPr>
              <a:t>ANALYST REPORTS &amp; JPMM</a:t>
            </a:r>
            <a:endParaRPr lang="en-US" sz="3200" spc="300" dirty="0">
              <a:solidFill>
                <a:srgbClr val="000000"/>
              </a:solidFill>
              <a:latin typeface="Cicle Fina"/>
              <a:cs typeface="Cicle Fina"/>
            </a:endParaRPr>
          </a:p>
        </p:txBody>
      </p:sp>
      <p:pic>
        <p:nvPicPr>
          <p:cNvPr id="2" name="Picture 1"/>
          <p:cNvPicPr>
            <a:picLocks noChangeAspect="1"/>
          </p:cNvPicPr>
          <p:nvPr/>
        </p:nvPicPr>
        <p:blipFill>
          <a:blip r:embed="rId3"/>
          <a:stretch>
            <a:fillRect/>
          </a:stretch>
        </p:blipFill>
        <p:spPr>
          <a:xfrm>
            <a:off x="0" y="1874416"/>
            <a:ext cx="9144000" cy="4600620"/>
          </a:xfrm>
          <a:prstGeom prst="rect">
            <a:avLst/>
          </a:prstGeom>
        </p:spPr>
      </p:pic>
      <p:sp>
        <p:nvSpPr>
          <p:cNvPr id="3" name="Rectangle 2"/>
          <p:cNvSpPr/>
          <p:nvPr/>
        </p:nvSpPr>
        <p:spPr>
          <a:xfrm>
            <a:off x="0" y="1713240"/>
            <a:ext cx="9144000" cy="5144760"/>
          </a:xfrm>
          <a:prstGeom prst="rect">
            <a:avLst/>
          </a:prstGeom>
          <a:solidFill>
            <a:srgbClr val="FFFFFF">
              <a:alpha val="6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2590512" y="3426481"/>
            <a:ext cx="4333888" cy="624828"/>
            <a:chOff x="2590512" y="3426481"/>
            <a:chExt cx="4333888" cy="624828"/>
          </a:xfrm>
        </p:grpSpPr>
        <p:sp>
          <p:nvSpPr>
            <p:cNvPr id="4" name="Rounded Rectangle 3"/>
            <p:cNvSpPr/>
            <p:nvPr/>
          </p:nvSpPr>
          <p:spPr>
            <a:xfrm>
              <a:off x="2590512" y="3426481"/>
              <a:ext cx="4333888" cy="624828"/>
            </a:xfrm>
            <a:prstGeom prst="roundRect">
              <a:avLst/>
            </a:prstGeom>
            <a:solidFill>
              <a:schemeClr val="tx1">
                <a:lumMod val="75000"/>
                <a:lumOff val="25000"/>
              </a:schemeClr>
            </a:soli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Donut 4"/>
            <p:cNvSpPr/>
            <p:nvPr/>
          </p:nvSpPr>
          <p:spPr>
            <a:xfrm>
              <a:off x="2674728" y="3533586"/>
              <a:ext cx="286224" cy="306563"/>
            </a:xfrm>
            <a:prstGeom prst="don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p:cNvCxnSpPr>
              <a:stCxn id="5" idx="5"/>
            </p:cNvCxnSpPr>
            <p:nvPr/>
          </p:nvCxnSpPr>
          <p:spPr>
            <a:xfrm>
              <a:off x="2919035" y="3795254"/>
              <a:ext cx="142965" cy="142930"/>
            </a:xfrm>
            <a:prstGeom prst="line">
              <a:avLst/>
            </a:prstGeom>
            <a:ln w="76200" cmpd="sng">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3324515" y="3550192"/>
            <a:ext cx="2753015" cy="369332"/>
          </a:xfrm>
          <a:prstGeom prst="rect">
            <a:avLst/>
          </a:prstGeom>
          <a:noFill/>
        </p:spPr>
        <p:txBody>
          <a:bodyPr wrap="none" rtlCol="0">
            <a:spAutoFit/>
          </a:bodyPr>
          <a:lstStyle/>
          <a:p>
            <a:r>
              <a:rPr lang="en-US" dirty="0" smtClean="0">
                <a:solidFill>
                  <a:srgbClr val="FFFFFF"/>
                </a:solidFill>
              </a:rPr>
              <a:t>Oil and the global economy</a:t>
            </a:r>
            <a:endParaRPr lang="en-US" dirty="0">
              <a:solidFill>
                <a:srgbClr val="FFFFFF"/>
              </a:solidFill>
            </a:endParaRPr>
          </a:p>
        </p:txBody>
      </p:sp>
    </p:spTree>
    <p:extLst>
      <p:ext uri="{BB962C8B-B14F-4D97-AF65-F5344CB8AC3E}">
        <p14:creationId xmlns:p14="http://schemas.microsoft.com/office/powerpoint/2010/main" val="3311009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jpmcsearch3.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36" y="0"/>
            <a:ext cx="9197472" cy="6858000"/>
          </a:xfrm>
          <a:prstGeom prst="rect">
            <a:avLst/>
          </a:prstGeom>
        </p:spPr>
      </p:pic>
    </p:spTree>
    <p:extLst>
      <p:ext uri="{BB962C8B-B14F-4D97-AF65-F5344CB8AC3E}">
        <p14:creationId xmlns:p14="http://schemas.microsoft.com/office/powerpoint/2010/main" val="13053671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0972800" cy="6858000"/>
          </a:xfrm>
          <a:prstGeom prst="rect">
            <a:avLst/>
          </a:prstGeom>
        </p:spPr>
      </p:pic>
      <p:sp>
        <p:nvSpPr>
          <p:cNvPr id="5" name="TextBox 4"/>
          <p:cNvSpPr txBox="1"/>
          <p:nvPr/>
        </p:nvSpPr>
        <p:spPr>
          <a:xfrm>
            <a:off x="604729" y="920637"/>
            <a:ext cx="6622388" cy="369332"/>
          </a:xfrm>
          <a:prstGeom prst="rect">
            <a:avLst/>
          </a:prstGeom>
          <a:noFill/>
        </p:spPr>
        <p:txBody>
          <a:bodyPr wrap="none" rtlCol="0">
            <a:spAutoFit/>
          </a:bodyPr>
          <a:lstStyle/>
          <a:p>
            <a:r>
              <a:rPr lang="en-US" dirty="0" smtClean="0">
                <a:solidFill>
                  <a:schemeClr val="bg1"/>
                </a:solidFill>
                <a:latin typeface="Century Gothic"/>
                <a:cs typeface="Century Gothic"/>
              </a:rPr>
              <a:t>Analysts today are forced to manually tag research docs.</a:t>
            </a:r>
            <a:endParaRPr lang="en-US" sz="1400" dirty="0">
              <a:solidFill>
                <a:schemeClr val="bg1"/>
              </a:solidFill>
              <a:latin typeface="Century Gothic"/>
              <a:cs typeface="Century Gothic"/>
            </a:endParaRPr>
          </a:p>
        </p:txBody>
      </p:sp>
      <p:sp>
        <p:nvSpPr>
          <p:cNvPr id="6" name="TextBox 5"/>
          <p:cNvSpPr txBox="1"/>
          <p:nvPr/>
        </p:nvSpPr>
        <p:spPr>
          <a:xfrm>
            <a:off x="604729" y="1610281"/>
            <a:ext cx="2091175" cy="369332"/>
          </a:xfrm>
          <a:prstGeom prst="rect">
            <a:avLst/>
          </a:prstGeom>
          <a:noFill/>
        </p:spPr>
        <p:txBody>
          <a:bodyPr wrap="none" rtlCol="0">
            <a:spAutoFit/>
          </a:bodyPr>
          <a:lstStyle/>
          <a:p>
            <a:r>
              <a:rPr lang="en-US" dirty="0" smtClean="0">
                <a:solidFill>
                  <a:schemeClr val="bg1"/>
                </a:solidFill>
                <a:latin typeface="Century Gothic"/>
                <a:cs typeface="Century Gothic"/>
              </a:rPr>
              <a:t>They often don’t.</a:t>
            </a:r>
            <a:endParaRPr lang="en-US" sz="1400" dirty="0">
              <a:solidFill>
                <a:schemeClr val="bg1"/>
              </a:solidFill>
              <a:latin typeface="Century Gothic"/>
              <a:cs typeface="Century Gothic"/>
            </a:endParaRPr>
          </a:p>
        </p:txBody>
      </p:sp>
      <p:sp>
        <p:nvSpPr>
          <p:cNvPr id="7" name="TextBox 6"/>
          <p:cNvSpPr txBox="1"/>
          <p:nvPr/>
        </p:nvSpPr>
        <p:spPr>
          <a:xfrm>
            <a:off x="604729" y="2267157"/>
            <a:ext cx="2824812" cy="369332"/>
          </a:xfrm>
          <a:prstGeom prst="rect">
            <a:avLst/>
          </a:prstGeom>
          <a:noFill/>
        </p:spPr>
        <p:txBody>
          <a:bodyPr wrap="none" rtlCol="0">
            <a:spAutoFit/>
          </a:bodyPr>
          <a:lstStyle/>
          <a:p>
            <a:r>
              <a:rPr lang="en-US" dirty="0" smtClean="0">
                <a:solidFill>
                  <a:schemeClr val="bg1"/>
                </a:solidFill>
                <a:latin typeface="Century Gothic"/>
                <a:cs typeface="Century Gothic"/>
              </a:rPr>
              <a:t>This makes search hard.</a:t>
            </a:r>
            <a:endParaRPr lang="en-US" sz="1400" dirty="0">
              <a:solidFill>
                <a:schemeClr val="bg1"/>
              </a:solidFill>
              <a:latin typeface="Century Gothic"/>
              <a:cs typeface="Century Gothic"/>
            </a:endParaRPr>
          </a:p>
        </p:txBody>
      </p:sp>
    </p:spTree>
    <p:extLst>
      <p:ext uri="{BB962C8B-B14F-4D97-AF65-F5344CB8AC3E}">
        <p14:creationId xmlns:p14="http://schemas.microsoft.com/office/powerpoint/2010/main" val="4186901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111"/>
          <a:stretch/>
        </p:blipFill>
        <p:spPr>
          <a:xfrm>
            <a:off x="0" y="0"/>
            <a:ext cx="9144000" cy="6858000"/>
          </a:xfrm>
          <a:prstGeom prst="rect">
            <a:avLst/>
          </a:prstGeom>
        </p:spPr>
      </p:pic>
      <p:sp>
        <p:nvSpPr>
          <p:cNvPr id="5" name="TextBox 4"/>
          <p:cNvSpPr txBox="1"/>
          <p:nvPr/>
        </p:nvSpPr>
        <p:spPr>
          <a:xfrm>
            <a:off x="275809" y="6083106"/>
            <a:ext cx="5362115" cy="584776"/>
          </a:xfrm>
          <a:prstGeom prst="rect">
            <a:avLst/>
          </a:prstGeom>
          <a:noFill/>
        </p:spPr>
        <p:txBody>
          <a:bodyPr wrap="none" rtlCol="0">
            <a:spAutoFit/>
          </a:bodyPr>
          <a:lstStyle/>
          <a:p>
            <a:r>
              <a:rPr lang="en-US" sz="3200" spc="300" dirty="0" smtClean="0">
                <a:solidFill>
                  <a:schemeClr val="bg1"/>
                </a:solidFill>
                <a:latin typeface="Cicle Fina"/>
                <a:cs typeface="Cicle Fina"/>
              </a:rPr>
              <a:t>HACK DAY 1 - DISCOVERY</a:t>
            </a:r>
            <a:endParaRPr lang="en-US" sz="3200" spc="300" dirty="0">
              <a:solidFill>
                <a:schemeClr val="bg1"/>
              </a:solidFill>
              <a:latin typeface="Cicle Fina"/>
              <a:cs typeface="Cicle Fina"/>
            </a:endParaRPr>
          </a:p>
        </p:txBody>
      </p:sp>
    </p:spTree>
    <p:extLst>
      <p:ext uri="{BB962C8B-B14F-4D97-AF65-F5344CB8AC3E}">
        <p14:creationId xmlns:p14="http://schemas.microsoft.com/office/powerpoint/2010/main" val="25478090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16928</TotalTime>
  <Words>548</Words>
  <Application>Microsoft Macintosh PowerPoint</Application>
  <PresentationFormat>On-screen Show (4:3)</PresentationFormat>
  <Paragraphs>161</Paragraphs>
  <Slides>36</Slides>
  <Notes>19</Notes>
  <HiddenSlides>0</HiddenSlides>
  <MMClips>4</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Pruett</dc:creator>
  <cp:lastModifiedBy>Neil Abraham</cp:lastModifiedBy>
  <cp:revision>147</cp:revision>
  <cp:lastPrinted>2014-07-31T01:12:52Z</cp:lastPrinted>
  <dcterms:created xsi:type="dcterms:W3CDTF">2014-07-28T18:58:04Z</dcterms:created>
  <dcterms:modified xsi:type="dcterms:W3CDTF">2014-12-14T23:21:43Z</dcterms:modified>
</cp:coreProperties>
</file>